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8" r:id="rId2"/>
    <p:sldId id="281" r:id="rId3"/>
    <p:sldId id="260" r:id="rId4"/>
    <p:sldId id="262" r:id="rId5"/>
    <p:sldId id="279" r:id="rId6"/>
    <p:sldId id="263" r:id="rId7"/>
    <p:sldId id="280" r:id="rId8"/>
    <p:sldId id="285" r:id="rId9"/>
    <p:sldId id="286" r:id="rId10"/>
    <p:sldId id="265" r:id="rId11"/>
    <p:sldId id="270" r:id="rId12"/>
    <p:sldId id="266" r:id="rId13"/>
    <p:sldId id="268" r:id="rId14"/>
    <p:sldId id="269" r:id="rId15"/>
    <p:sldId id="283" r:id="rId16"/>
    <p:sldId id="284"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75"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330" y="413"/>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11-11-2025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11-11-2025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2</a:t>
            </a:fld>
            <a:endParaRPr lang="en-IN"/>
          </a:p>
        </p:txBody>
      </p:sp>
    </p:spTree>
    <p:extLst>
      <p:ext uri="{BB962C8B-B14F-4D97-AF65-F5344CB8AC3E}">
        <p14:creationId xmlns:p14="http://schemas.microsoft.com/office/powerpoint/2010/main" val="125792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E58F0A-825B-43EC-9CD7-118F126DA1B6}"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F6D04C-3771-42DE-9B65-7B6404FB4859}"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B51216-7DD8-4439-BE7B-781B8BCB2E48}"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4C803B-62AD-4010-AEFB-D9AF802A6496}"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EF212-5EE0-4AA8-AA52-1AD4716B5520}" type="datetime1">
              <a:rPr lang="en-IN" smtClean="0"/>
              <a:t>11-11-2025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D477AD5-9516-4803-9B8F-64EFE6B04E97}" type="datetime1">
              <a:rPr lang="en-IN" smtClean="0"/>
              <a:t>11-11-2025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C19F5-3ACF-4602-91F2-584ADA347226}" type="datetime1">
              <a:rPr lang="en-IN" smtClean="0"/>
              <a:t>11-11-2025</a:t>
            </a:fld>
            <a:endParaRPr lang="en-IN"/>
          </a:p>
        </p:txBody>
      </p:sp>
      <p:sp>
        <p:nvSpPr>
          <p:cNvPr id="8" name="Footer Placeholder 7"/>
          <p:cNvSpPr>
            <a:spLocks noGrp="1"/>
          </p:cNvSpPr>
          <p:nvPr>
            <p:ph type="ftr" sz="quarter" idx="11"/>
          </p:nvPr>
        </p:nvSpPr>
        <p:spPr/>
        <p:txBody>
          <a:bodyPr/>
          <a:lstStyle/>
          <a:p>
            <a:r>
              <a:rPr lang="en-US"/>
              <a:t>Review No.         Batch No.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932DEC-E61F-415A-BB11-622ACF22FA82}" type="datetime1">
              <a:rPr lang="en-IN" smtClean="0"/>
              <a:t>11-11-2025</a:t>
            </a:fld>
            <a:endParaRPr lang="en-IN"/>
          </a:p>
        </p:txBody>
      </p:sp>
      <p:sp>
        <p:nvSpPr>
          <p:cNvPr id="4" name="Footer Placeholder 3"/>
          <p:cNvSpPr>
            <a:spLocks noGrp="1"/>
          </p:cNvSpPr>
          <p:nvPr>
            <p:ph type="ftr" sz="quarter" idx="11"/>
          </p:nvPr>
        </p:nvSpPr>
        <p:spPr/>
        <p:txBody>
          <a:bodyPr/>
          <a:lstStyle/>
          <a:p>
            <a:r>
              <a:rPr lang="en-US"/>
              <a:t>Review No.         Batch No.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6EEC6-0141-45B7-8835-252B848F88BA}" type="datetime1">
              <a:rPr lang="en-IN" smtClean="0"/>
              <a:t>11-11-2025</a:t>
            </a:fld>
            <a:endParaRPr lang="en-IN"/>
          </a:p>
        </p:txBody>
      </p:sp>
      <p:sp>
        <p:nvSpPr>
          <p:cNvPr id="3" name="Footer Placeholder 2"/>
          <p:cNvSpPr>
            <a:spLocks noGrp="1"/>
          </p:cNvSpPr>
          <p:nvPr>
            <p:ph type="ftr" sz="quarter" idx="11"/>
          </p:nvPr>
        </p:nvSpPr>
        <p:spPr/>
        <p:txBody>
          <a:bodyPr/>
          <a:lstStyle/>
          <a:p>
            <a:r>
              <a:rPr lang="en-US"/>
              <a:t>Review No.         Batch No.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53116E-6FF0-4C6D-8DFD-00263320DEBD}" type="datetime1">
              <a:rPr lang="en-IN" smtClean="0"/>
              <a:t>11-11-2025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6E4B8-84AF-4AF2-B62C-BFAB3810F0B1}" type="datetime1">
              <a:rPr lang="en-IN" smtClean="0"/>
              <a:t>11-11-2025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97CF1-9FF6-48D4-89E7-B1B5528DDDD6}" type="datetime1">
              <a:rPr lang="en-IN" smtClean="0"/>
              <a:t>11-11-2025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Batch No.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ncrb.gov.in/en/fire-acciden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endParaRPr lang="en-US" sz="240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pic>
        <p:nvPicPr>
          <p:cNvPr id="9" name="Picture 8"/>
          <p:cNvPicPr>
            <a:picLocks noChangeAspect="1"/>
          </p:cNvPicPr>
          <p:nvPr/>
        </p:nvPicPr>
        <p:blipFill>
          <a:blip r:embed="rId3"/>
          <a:stretch>
            <a:fillRect/>
          </a:stretch>
        </p:blipFill>
        <p:spPr>
          <a:xfrm>
            <a:off x="0" y="0"/>
            <a:ext cx="3032567" cy="579027"/>
          </a:xfrm>
          <a:prstGeom prst="rect">
            <a:avLst/>
          </a:prstGeom>
        </p:spPr>
      </p:pic>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a:latin typeface="Lexend" pitchFamily="2" charset="0"/>
                <a:cs typeface="Times New Roman" panose="02020603050405020304" pitchFamily="18" charset="0"/>
              </a:rPr>
              <a:t>1</a:t>
            </a:r>
          </a:p>
        </p:txBody>
      </p:sp>
      <p:pic>
        <p:nvPicPr>
          <p:cNvPr id="3" name="Picture 2">
            <a:extLst>
              <a:ext uri="{FF2B5EF4-FFF2-40B4-BE49-F238E27FC236}">
                <a16:creationId xmlns:a16="http://schemas.microsoft.com/office/drawing/2014/main" id="{93CD4623-2A46-8490-D11D-65135BA3D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66" y="1457667"/>
            <a:ext cx="2743200" cy="25046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6505FAA-94CD-B0E0-9CFF-7CD57D08F9C8}"/>
              </a:ext>
            </a:extLst>
          </p:cNvPr>
          <p:cNvGrpSpPr/>
          <p:nvPr/>
        </p:nvGrpSpPr>
        <p:grpSpPr>
          <a:xfrm>
            <a:off x="7619434" y="1457269"/>
            <a:ext cx="2743200" cy="2505456"/>
            <a:chOff x="7335988" y="1692241"/>
            <a:chExt cx="3284220" cy="3019239"/>
          </a:xfrm>
        </p:grpSpPr>
        <p:pic>
          <p:nvPicPr>
            <p:cNvPr id="5" name="Picture 2">
              <a:extLst>
                <a:ext uri="{FF2B5EF4-FFF2-40B4-BE49-F238E27FC236}">
                  <a16:creationId xmlns:a16="http://schemas.microsoft.com/office/drawing/2014/main" id="{B1839D6A-C683-9E50-1D1F-15240777409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0422" t="33672" r="53441" b="37553"/>
            <a:stretch>
              <a:fillRect/>
            </a:stretch>
          </p:blipFill>
          <p:spPr bwMode="auto">
            <a:xfrm>
              <a:off x="7578320" y="1692241"/>
              <a:ext cx="2799556" cy="22292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7936762-8BF1-4293-9225-6C44CEE5735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330" t="44443" r="8278" b="45360"/>
            <a:stretch>
              <a:fillRect/>
            </a:stretch>
          </p:blipFill>
          <p:spPr bwMode="auto">
            <a:xfrm>
              <a:off x="7335988" y="3921540"/>
              <a:ext cx="3284220" cy="78994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83F8C73-3194-BA59-32B4-16B213D03257}"/>
              </a:ext>
            </a:extLst>
          </p:cNvPr>
          <p:cNvSpPr txBox="1"/>
          <p:nvPr/>
        </p:nvSpPr>
        <p:spPr>
          <a:xfrm>
            <a:off x="1237677" y="5293850"/>
            <a:ext cx="10748740" cy="923330"/>
          </a:xfrm>
          <a:prstGeom prst="rect">
            <a:avLst/>
          </a:prstGeom>
          <a:noFill/>
        </p:spPr>
        <p:txBody>
          <a:bodyPr wrap="square" rtlCol="0">
            <a:spAutoFit/>
          </a:bodyPr>
          <a:lstStyle/>
          <a:p>
            <a:pPr algn="ctr"/>
            <a:r>
              <a:rPr lang="en-US" sz="5400" dirty="0">
                <a:latin typeface="Azonix" pitchFamily="50" charset="0"/>
              </a:rPr>
              <a:t>NEC          YOLO-HF</a:t>
            </a:r>
            <a:endParaRPr lang="en-IN" sz="5400" dirty="0">
              <a:latin typeface="Azonix" pitchFamily="50" charset="0"/>
            </a:endParaRPr>
          </a:p>
        </p:txBody>
      </p:sp>
      <p:sp>
        <p:nvSpPr>
          <p:cNvPr id="10" name="TextBox 9">
            <a:extLst>
              <a:ext uri="{FF2B5EF4-FFF2-40B4-BE49-F238E27FC236}">
                <a16:creationId xmlns:a16="http://schemas.microsoft.com/office/drawing/2014/main" id="{6E9CA8A2-B421-7D3F-CD0D-9A5DB34FB059}"/>
              </a:ext>
            </a:extLst>
          </p:cNvPr>
          <p:cNvSpPr txBox="1"/>
          <p:nvPr/>
        </p:nvSpPr>
        <p:spPr>
          <a:xfrm>
            <a:off x="4429791" y="5570983"/>
            <a:ext cx="2642339" cy="461665"/>
          </a:xfrm>
          <a:prstGeom prst="rect">
            <a:avLst/>
          </a:prstGeom>
          <a:noFill/>
        </p:spPr>
        <p:txBody>
          <a:bodyPr wrap="square" rtlCol="0">
            <a:spAutoFit/>
          </a:bodyPr>
          <a:lstStyle/>
          <a:p>
            <a:pPr algn="ctr"/>
            <a:r>
              <a:rPr lang="en-US" sz="2400" dirty="0">
                <a:latin typeface="Viner Hand ITC" panose="03070502030502020203" pitchFamily="66" charset="0"/>
              </a:rPr>
              <a:t>MEETS</a:t>
            </a:r>
            <a:endParaRPr lang="en-IN" sz="2400" dirty="0">
              <a:latin typeface="Viner Hand ITC" panose="03070502030502020203" pitchFamily="66" charset="0"/>
            </a:endParaRPr>
          </a:p>
        </p:txBody>
      </p:sp>
      <p:pic>
        <p:nvPicPr>
          <p:cNvPr id="11" name="Picture 4">
            <a:extLst>
              <a:ext uri="{FF2B5EF4-FFF2-40B4-BE49-F238E27FC236}">
                <a16:creationId xmlns:a16="http://schemas.microsoft.com/office/drawing/2014/main" id="{2C4FADED-63F3-4AEB-1DA3-9C237F68735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850" b="95800" l="10000" r="90000">
                        <a14:foregroundMark x1="24685" y1="91200" x2="24685" y2="91200"/>
                        <a14:foregroundMark x1="23497" y1="91700" x2="23497" y2="91700"/>
                        <a14:foregroundMark x1="20629" y1="95050" x2="20629" y2="95050"/>
                        <a14:foregroundMark x1="19580" y1="95850" x2="19580" y2="95850"/>
                        <a14:foregroundMark x1="85315" y1="10000" x2="85315" y2="10000"/>
                        <a14:foregroundMark x1="87483" y1="8000" x2="87483" y2="7850"/>
                      </a14:backgroundRemoval>
                    </a14:imgEffect>
                  </a14:imgLayer>
                </a14:imgProps>
              </a:ext>
              <a:ext uri="{28A0092B-C50C-407E-A947-70E740481C1C}">
                <a14:useLocalDpi xmlns:a14="http://schemas.microsoft.com/office/drawing/2010/main" val="0"/>
              </a:ext>
            </a:extLst>
          </a:blip>
          <a:srcRect/>
          <a:stretch>
            <a:fillRect/>
          </a:stretch>
        </p:blipFill>
        <p:spPr bwMode="auto">
          <a:xfrm>
            <a:off x="4612565" y="327832"/>
            <a:ext cx="2966871" cy="4720753"/>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4">
            <a:extLst>
              <a:ext uri="{FF2B5EF4-FFF2-40B4-BE49-F238E27FC236}">
                <a16:creationId xmlns:a16="http://schemas.microsoft.com/office/drawing/2014/main" id="{D75F021B-4143-B978-7F0F-C96B2D4369B1}"/>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14" name="Footer Placeholder 5">
            <a:extLst>
              <a:ext uri="{FF2B5EF4-FFF2-40B4-BE49-F238E27FC236}">
                <a16:creationId xmlns:a16="http://schemas.microsoft.com/office/drawing/2014/main" id="{F780C649-0767-01AD-6CB8-E7DA62CE7F3E}"/>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571018" y="381884"/>
            <a:ext cx="10173182" cy="1128009"/>
          </a:xfrm>
        </p:spPr>
        <p:txBody>
          <a:bodyPr>
            <a:normAutofit/>
          </a:bodyPr>
          <a:lstStyle/>
          <a:p>
            <a:pPr algn="ctr"/>
            <a:r>
              <a:rPr lang="en-US" b="1" dirty="0">
                <a:latin typeface="Lexend" pitchFamily="2" charset="0"/>
                <a:cs typeface="Times New Roman" panose="02020603050405020304" pitchFamily="18" charset="0"/>
              </a:rPr>
              <a:t>RESEARCH GAPS</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10</a:t>
            </a:fld>
            <a:endParaRPr lang="en-US">
              <a:latin typeface="Lexend" pitchFamily="2"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B6080EC0-E0DE-F114-1AF1-783EBF05C7FD}"/>
              </a:ext>
            </a:extLst>
          </p:cNvPr>
          <p:cNvSpPr>
            <a:spLocks noGrp="1" noChangeArrowheads="1"/>
          </p:cNvSpPr>
          <p:nvPr>
            <p:ph idx="1"/>
          </p:nvPr>
        </p:nvSpPr>
        <p:spPr bwMode="auto">
          <a:xfrm>
            <a:off x="1192568" y="1351535"/>
            <a:ext cx="9817554"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Lexend" pitchFamily="2" charset="0"/>
              </a:rPr>
              <a:t>Improve Detection in Challenging Environments:</a:t>
            </a:r>
            <a:br>
              <a:rPr lang="en-US" sz="2000" dirty="0">
                <a:latin typeface="Lexend" pitchFamily="2" charset="0"/>
              </a:rPr>
            </a:br>
            <a:r>
              <a:rPr lang="en-US" sz="2000" dirty="0">
                <a:latin typeface="Lexend" pitchFamily="2" charset="0"/>
              </a:rPr>
              <a:t>Enhance the system’s robustness in low-light, smoke-dense, or partially obstructed scenarios where visual clarity is reduced and current detectors may fail.</a:t>
            </a:r>
          </a:p>
          <a:p>
            <a:r>
              <a:rPr lang="en-US" sz="2000" b="1" dirty="0">
                <a:latin typeface="Lexend" pitchFamily="2" charset="0"/>
              </a:rPr>
              <a:t>Increase Sensitivity to Early Smoke:</a:t>
            </a:r>
            <a:br>
              <a:rPr lang="en-US" sz="2000" dirty="0">
                <a:latin typeface="Lexend" pitchFamily="2" charset="0"/>
              </a:rPr>
            </a:br>
            <a:r>
              <a:rPr lang="en-US" sz="2000" dirty="0">
                <a:latin typeface="Lexend" pitchFamily="2" charset="0"/>
              </a:rPr>
              <a:t>Boost the model’s ability to identify faint or thin smoke patterns to provide earlier warnings before flames become visible.</a:t>
            </a:r>
          </a:p>
          <a:p>
            <a:r>
              <a:rPr lang="en-US" sz="2000" b="1" dirty="0">
                <a:latin typeface="Lexend" pitchFamily="2" charset="0"/>
              </a:rPr>
              <a:t>Optimize for Edge and Low-Power Devices:</a:t>
            </a:r>
            <a:br>
              <a:rPr lang="en-US" sz="2000" dirty="0">
                <a:latin typeface="Lexend" pitchFamily="2" charset="0"/>
              </a:rPr>
            </a:br>
            <a:r>
              <a:rPr lang="en-US" sz="2000" dirty="0">
                <a:latin typeface="Lexend" pitchFamily="2" charset="0"/>
              </a:rPr>
              <a:t>Further refine the model for deployment on lightweight hardware with limited memory and processing capability, while maintaining real-time performance.</a:t>
            </a:r>
          </a:p>
          <a:p>
            <a:r>
              <a:rPr lang="en-US" sz="2000" b="1" dirty="0">
                <a:latin typeface="Lexend" pitchFamily="2" charset="0"/>
              </a:rPr>
              <a:t>Develop Full End-to-End Alert Ecosystems:</a:t>
            </a:r>
            <a:br>
              <a:rPr lang="en-US" sz="2000" dirty="0">
                <a:latin typeface="Lexend" pitchFamily="2" charset="0"/>
              </a:rPr>
            </a:br>
            <a:r>
              <a:rPr lang="en-US" sz="2000" dirty="0">
                <a:latin typeface="Lexend" pitchFamily="2" charset="0"/>
              </a:rPr>
              <a:t>Expand the current alert workflow to support scalable real-time alarm systems that integrate messaging, IoT sensors, and centralized monitoring platforms.</a:t>
            </a:r>
          </a:p>
        </p:txBody>
      </p:sp>
      <p:sp>
        <p:nvSpPr>
          <p:cNvPr id="5" name="Date Placeholder 4">
            <a:extLst>
              <a:ext uri="{FF2B5EF4-FFF2-40B4-BE49-F238E27FC236}">
                <a16:creationId xmlns:a16="http://schemas.microsoft.com/office/drawing/2014/main" id="{08A9E724-2715-0806-6A82-7A5B3033A84E}"/>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6" name="Footer Placeholder 5">
            <a:extLst>
              <a:ext uri="{FF2B5EF4-FFF2-40B4-BE49-F238E27FC236}">
                <a16:creationId xmlns:a16="http://schemas.microsoft.com/office/drawing/2014/main" id="{CCFC8781-FA4E-8966-6CCB-5546BADE36DD}"/>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71316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Lexend" pitchFamily="2"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199" y="1463494"/>
            <a:ext cx="10703767" cy="4898669"/>
          </a:xfrm>
        </p:spPr>
        <p:txBody>
          <a:bodyPr>
            <a:normAutofit fontScale="92500" lnSpcReduction="10000"/>
          </a:bodyPr>
          <a:lstStyle/>
          <a:p>
            <a:pPr marL="0" indent="0">
              <a:buNone/>
            </a:pPr>
            <a:r>
              <a:rPr lang="en-US" sz="2000" dirty="0">
                <a:latin typeface="Lexend" pitchFamily="2" charset="0"/>
              </a:rPr>
              <a:t>The project focuses on enabling </a:t>
            </a:r>
            <a:r>
              <a:rPr lang="en-US" sz="2000" b="1" dirty="0">
                <a:latin typeface="Lexend" pitchFamily="2" charset="0"/>
              </a:rPr>
              <a:t>early and accurate fire and smoke detection</a:t>
            </a:r>
            <a:r>
              <a:rPr lang="en-US" sz="2000" dirty="0">
                <a:latin typeface="Lexend" pitchFamily="2" charset="0"/>
              </a:rPr>
              <a:t> to prevent loss of life and property. The goal is to identify fire quickly and trigger alerts in real time.</a:t>
            </a:r>
          </a:p>
          <a:p>
            <a:pPr marL="0" indent="0">
              <a:buNone/>
            </a:pPr>
            <a:endParaRPr lang="en-US" sz="1200" b="1" dirty="0">
              <a:latin typeface="Lexend" pitchFamily="2" charset="0"/>
            </a:endParaRPr>
          </a:p>
          <a:p>
            <a:pPr marL="0" indent="0">
              <a:buNone/>
            </a:pPr>
            <a:r>
              <a:rPr lang="en-US" sz="2000" b="1" dirty="0">
                <a:latin typeface="Lexend" pitchFamily="2" charset="0"/>
              </a:rPr>
              <a:t>Significance of the Problem:</a:t>
            </a:r>
            <a:endParaRPr lang="en-US" sz="2000" dirty="0">
              <a:latin typeface="Lexend" pitchFamily="2" charset="0"/>
            </a:endParaRPr>
          </a:p>
          <a:p>
            <a:r>
              <a:rPr lang="en-US" sz="2000" b="1" dirty="0">
                <a:latin typeface="Lexend" pitchFamily="2" charset="0"/>
              </a:rPr>
              <a:t>Slow Response:</a:t>
            </a:r>
            <a:br>
              <a:rPr lang="en-US" sz="2000" dirty="0">
                <a:latin typeface="Lexend" pitchFamily="2" charset="0"/>
              </a:rPr>
            </a:br>
            <a:r>
              <a:rPr lang="en-US" sz="2000" dirty="0">
                <a:latin typeface="Lexend" pitchFamily="2" charset="0"/>
              </a:rPr>
              <a:t>Traditional alarms detect fire late or react only after flames intensify, reducing the time available for action.</a:t>
            </a:r>
          </a:p>
          <a:p>
            <a:r>
              <a:rPr lang="en-US" sz="2000" b="1" dirty="0">
                <a:latin typeface="Lexend" pitchFamily="2" charset="0"/>
              </a:rPr>
              <a:t>False Alarms:</a:t>
            </a:r>
            <a:br>
              <a:rPr lang="en-US" sz="2000" dirty="0">
                <a:latin typeface="Lexend" pitchFamily="2" charset="0"/>
              </a:rPr>
            </a:br>
            <a:r>
              <a:rPr lang="en-US" sz="2000" dirty="0">
                <a:latin typeface="Lexend" pitchFamily="2" charset="0"/>
              </a:rPr>
              <a:t>Sensors often misinterpret heat, steam, or light changes, causing unreliable alerts in real environments.</a:t>
            </a:r>
          </a:p>
          <a:p>
            <a:r>
              <a:rPr lang="en-US" sz="2000" b="1" dirty="0">
                <a:latin typeface="Lexend" pitchFamily="2" charset="0"/>
              </a:rPr>
              <a:t>Model Limitations:</a:t>
            </a:r>
            <a:br>
              <a:rPr lang="en-US" sz="2000" dirty="0">
                <a:latin typeface="Lexend" pitchFamily="2" charset="0"/>
              </a:rPr>
            </a:br>
            <a:r>
              <a:rPr lang="en-US" sz="2000" dirty="0">
                <a:latin typeface="Lexend" pitchFamily="2" charset="0"/>
              </a:rPr>
              <a:t>Many existing models struggle with faint smoke, low-light conditions, and partially blocked scenes.</a:t>
            </a:r>
          </a:p>
          <a:p>
            <a:r>
              <a:rPr lang="en-US" sz="2000" b="1" dirty="0">
                <a:latin typeface="Lexend" pitchFamily="2" charset="0"/>
              </a:rPr>
              <a:t>Deployment Needs:</a:t>
            </a:r>
            <a:br>
              <a:rPr lang="en-US" sz="2000" dirty="0">
                <a:latin typeface="Lexend" pitchFamily="2" charset="0"/>
              </a:rPr>
            </a:br>
            <a:r>
              <a:rPr lang="en-US" sz="2000" dirty="0">
                <a:latin typeface="Lexend" pitchFamily="2" charset="0"/>
              </a:rPr>
              <a:t>A </a:t>
            </a:r>
            <a:r>
              <a:rPr lang="en-US" sz="2000" b="1" dirty="0">
                <a:latin typeface="Lexend" pitchFamily="2" charset="0"/>
              </a:rPr>
              <a:t>lightweight, real-time, and alert-ready</a:t>
            </a:r>
            <a:r>
              <a:rPr lang="en-US" sz="2000" dirty="0">
                <a:latin typeface="Lexend" pitchFamily="2" charset="0"/>
              </a:rPr>
              <a:t> solution is needed for homes, industries, and outdoor monitoring systems.</a:t>
            </a:r>
          </a:p>
          <a:p>
            <a:pPr marL="0" indent="0">
              <a:buNone/>
            </a:pPr>
            <a:endParaRPr lang="en-US" sz="2000" dirty="0">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11</a:t>
            </a:fld>
            <a:endParaRPr lang="en-US">
              <a:latin typeface="Lexend" pitchFamily="2" charset="0"/>
              <a:cs typeface="Times New Roman" panose="02020603050405020304" pitchFamily="18" charset="0"/>
            </a:endParaRPr>
          </a:p>
        </p:txBody>
      </p:sp>
      <p:sp>
        <p:nvSpPr>
          <p:cNvPr id="4" name="Date Placeholder 4">
            <a:extLst>
              <a:ext uri="{FF2B5EF4-FFF2-40B4-BE49-F238E27FC236}">
                <a16:creationId xmlns:a16="http://schemas.microsoft.com/office/drawing/2014/main" id="{C4F399B0-847F-9853-B42F-CBC2EF9F52D7}"/>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34BAB35F-312C-7685-DB52-CA7EB554D920}"/>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25973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Lexend" pitchFamily="2" charset="0"/>
                <a:cs typeface="Times New Roman" panose="02020603050405020304" pitchFamily="18" charset="0"/>
              </a:rPr>
              <a:t>OBJECTIVES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825625"/>
            <a:ext cx="10515600" cy="3602902"/>
          </a:xfrm>
        </p:spPr>
        <p:txBody>
          <a:bodyPr>
            <a:normAutofit/>
          </a:bodyPr>
          <a:lstStyle/>
          <a:p>
            <a:r>
              <a:rPr lang="en-US" sz="2000" dirty="0">
                <a:latin typeface="Lexend" pitchFamily="2" charset="0"/>
              </a:rPr>
              <a:t>Enhance Detection Accuracy</a:t>
            </a:r>
          </a:p>
          <a:p>
            <a:r>
              <a:rPr lang="en-US" sz="2000" dirty="0">
                <a:latin typeface="Lexend" pitchFamily="2" charset="0"/>
              </a:rPr>
              <a:t>Ensure Real-Time Performance</a:t>
            </a:r>
          </a:p>
          <a:p>
            <a:r>
              <a:rPr lang="en-US" sz="2000" dirty="0">
                <a:latin typeface="Lexend" pitchFamily="2" charset="0"/>
              </a:rPr>
              <a:t>Optimize for Edge Deployment</a:t>
            </a:r>
          </a:p>
          <a:p>
            <a:r>
              <a:rPr lang="en-US" sz="2000" dirty="0">
                <a:latin typeface="Lexend" pitchFamily="2" charset="0"/>
              </a:rPr>
              <a:t>Develop a Complete Alert System</a:t>
            </a:r>
          </a:p>
          <a:p>
            <a:r>
              <a:rPr lang="en-US" sz="2000" dirty="0">
                <a:latin typeface="Lexend" pitchFamily="2" charset="0"/>
              </a:rPr>
              <a:t>Leverage YOLOv5s with Custom Modules</a:t>
            </a:r>
            <a:endParaRPr lang="en-US" sz="2000" dirty="0">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12</a:t>
            </a:fld>
            <a:endParaRPr lang="en-US">
              <a:latin typeface="Lexend" pitchFamily="2" charset="0"/>
              <a:cs typeface="Times New Roman" panose="02020603050405020304" pitchFamily="18" charset="0"/>
            </a:endParaRPr>
          </a:p>
        </p:txBody>
      </p:sp>
      <p:sp>
        <p:nvSpPr>
          <p:cNvPr id="5" name="Date Placeholder 4">
            <a:extLst>
              <a:ext uri="{FF2B5EF4-FFF2-40B4-BE49-F238E27FC236}">
                <a16:creationId xmlns:a16="http://schemas.microsoft.com/office/drawing/2014/main" id="{73DBC4E0-5ABA-9DCC-3802-E2CC793D09B4}"/>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6" name="Footer Placeholder 5">
            <a:extLst>
              <a:ext uri="{FF2B5EF4-FFF2-40B4-BE49-F238E27FC236}">
                <a16:creationId xmlns:a16="http://schemas.microsoft.com/office/drawing/2014/main" id="{F1DAE0F8-2F45-8BEA-1969-7022C1103E31}"/>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1212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fontScale="90000"/>
          </a:bodyPr>
          <a:lstStyle/>
          <a:p>
            <a:pPr algn="ctr"/>
            <a:r>
              <a:rPr lang="en-US" b="1" dirty="0">
                <a:latin typeface="Lexend" pitchFamily="2" charset="0"/>
                <a:cs typeface="Times New Roman" panose="02020603050405020304" pitchFamily="18" charset="0"/>
              </a:rPr>
              <a:t>BLOCK DIAGRAM OR FLOW DIAGRAM</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13</a:t>
            </a:fld>
            <a:endParaRPr lang="en-US">
              <a:latin typeface="Lexend" pitchFamily="2" charset="0"/>
              <a:cs typeface="Times New Roman" panose="02020603050405020304" pitchFamily="18" charset="0"/>
            </a:endParaRPr>
          </a:p>
        </p:txBody>
      </p:sp>
      <p:sp>
        <p:nvSpPr>
          <p:cNvPr id="5" name="Date Placeholder 4">
            <a:extLst>
              <a:ext uri="{FF2B5EF4-FFF2-40B4-BE49-F238E27FC236}">
                <a16:creationId xmlns:a16="http://schemas.microsoft.com/office/drawing/2014/main" id="{896E2261-F346-5ABA-2CF5-D86ADD70DD25}"/>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6" name="Footer Placeholder 5">
            <a:extLst>
              <a:ext uri="{FF2B5EF4-FFF2-40B4-BE49-F238E27FC236}">
                <a16:creationId xmlns:a16="http://schemas.microsoft.com/office/drawing/2014/main" id="{F5BA068D-5E44-E6C4-8A5A-CF673B6735CA}"/>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9" name="Picture 8">
            <a:extLst>
              <a:ext uri="{FF2B5EF4-FFF2-40B4-BE49-F238E27FC236}">
                <a16:creationId xmlns:a16="http://schemas.microsoft.com/office/drawing/2014/main" id="{5BDF47E1-C11A-BB42-A0C3-7231158ED0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29560" y="1375734"/>
            <a:ext cx="3532881" cy="4778343"/>
          </a:xfrm>
          <a:prstGeom prst="rect">
            <a:avLst/>
          </a:prstGeom>
          <a:ln w="19050">
            <a:solidFill>
              <a:schemeClr val="tx1"/>
            </a:solidFill>
          </a:ln>
        </p:spPr>
      </p:pic>
    </p:spTree>
    <p:extLst>
      <p:ext uri="{BB962C8B-B14F-4D97-AF65-F5344CB8AC3E}">
        <p14:creationId xmlns:p14="http://schemas.microsoft.com/office/powerpoint/2010/main" val="213702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Lexend" pitchFamily="2" charset="0"/>
                <a:cs typeface="Times New Roman" panose="02020603050405020304" pitchFamily="18" charset="0"/>
              </a:rPr>
              <a:t>METHODOLOGY</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14</a:t>
            </a:fld>
            <a:endParaRPr lang="en-US">
              <a:latin typeface="Lexend" pitchFamily="2"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650111" y="1193021"/>
            <a:ext cx="10891777" cy="349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ctr">
              <a:buNone/>
            </a:pPr>
            <a:r>
              <a:rPr lang="en-US" sz="1800" b="1" dirty="0">
                <a:latin typeface="Lexend" pitchFamily="2" charset="0"/>
              </a:rPr>
              <a:t>Pre-Processing</a:t>
            </a:r>
            <a:endParaRPr lang="en-US" sz="1800" dirty="0">
              <a:latin typeface="Lexend" pitchFamily="2" charset="0"/>
            </a:endParaRPr>
          </a:p>
          <a:p>
            <a:r>
              <a:rPr lang="en-US" sz="1800" b="1" dirty="0">
                <a:latin typeface="Lexend" pitchFamily="2" charset="0"/>
              </a:rPr>
              <a:t>Data Collection</a:t>
            </a:r>
            <a:br>
              <a:rPr lang="en-US" sz="1800" dirty="0">
                <a:latin typeface="Lexend" pitchFamily="2" charset="0"/>
              </a:rPr>
            </a:br>
            <a:r>
              <a:rPr lang="en-US" sz="1800" dirty="0">
                <a:latin typeface="Lexend" pitchFamily="2" charset="0"/>
              </a:rPr>
              <a:t>A curated dataset of </a:t>
            </a:r>
            <a:r>
              <a:rPr lang="en-US" sz="1800" b="1" dirty="0">
                <a:latin typeface="Lexend" pitchFamily="2" charset="0"/>
              </a:rPr>
              <a:t>6,500 fire and smoke images</a:t>
            </a:r>
            <a:r>
              <a:rPr lang="en-US" sz="1800" dirty="0">
                <a:latin typeface="Lexend" pitchFamily="2" charset="0"/>
              </a:rPr>
              <a:t> was used, covering indoor and outdoor scenarios.</a:t>
            </a:r>
            <a:br>
              <a:rPr lang="en-US" sz="1800" dirty="0">
                <a:latin typeface="Lexend" pitchFamily="2" charset="0"/>
              </a:rPr>
            </a:br>
            <a:r>
              <a:rPr lang="en-US" sz="1800" dirty="0">
                <a:latin typeface="Lexend" pitchFamily="2" charset="0"/>
              </a:rPr>
              <a:t>The data was organized into </a:t>
            </a:r>
            <a:r>
              <a:rPr lang="en-US" sz="1800" b="1" dirty="0">
                <a:latin typeface="Lexend" pitchFamily="2" charset="0"/>
              </a:rPr>
              <a:t>train (3,900), validation (1,300), and test (1,300)</a:t>
            </a:r>
            <a:r>
              <a:rPr lang="en-US" sz="1800" dirty="0">
                <a:latin typeface="Lexend" pitchFamily="2" charset="0"/>
              </a:rPr>
              <a:t> folders for structured training.</a:t>
            </a:r>
          </a:p>
          <a:p>
            <a:pPr marL="0" indent="0">
              <a:buNone/>
            </a:pPr>
            <a:endParaRPr lang="en-US" sz="1800" dirty="0">
              <a:latin typeface="Lexend" pitchFamily="2" charset="0"/>
            </a:endParaRPr>
          </a:p>
          <a:p>
            <a:r>
              <a:rPr lang="en-US" sz="1800" b="1" dirty="0">
                <a:latin typeface="Lexend" pitchFamily="2" charset="0"/>
              </a:rPr>
              <a:t>Data Cleaning and Normalization</a:t>
            </a:r>
            <a:br>
              <a:rPr lang="en-US" sz="1800" dirty="0">
                <a:latin typeface="Lexend" pitchFamily="2" charset="0"/>
              </a:rPr>
            </a:br>
            <a:r>
              <a:rPr lang="en-US" sz="1800" dirty="0">
                <a:latin typeface="Lexend" pitchFamily="2" charset="0"/>
              </a:rPr>
              <a:t>Images were resized to </a:t>
            </a:r>
            <a:r>
              <a:rPr lang="en-US" sz="1800" b="1" dirty="0">
                <a:latin typeface="Lexend" pitchFamily="2" charset="0"/>
              </a:rPr>
              <a:t>640×640</a:t>
            </a:r>
            <a:r>
              <a:rPr lang="en-US" sz="1800" dirty="0">
                <a:latin typeface="Lexend" pitchFamily="2" charset="0"/>
              </a:rPr>
              <a:t> for YOLO compatibility.</a:t>
            </a:r>
            <a:br>
              <a:rPr lang="en-US" sz="1800" dirty="0">
                <a:latin typeface="Lexend" pitchFamily="2" charset="0"/>
              </a:rPr>
            </a:br>
            <a:r>
              <a:rPr lang="en-US" sz="1800" dirty="0">
                <a:latin typeface="Lexend" pitchFamily="2" charset="0"/>
              </a:rPr>
              <a:t>Corrupted images and duplicate labels were removed, and bounding boxes were verified for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Lexend" pitchFamily="2" charset="0"/>
            </a:endParaRPr>
          </a:p>
        </p:txBody>
      </p:sp>
      <p:sp>
        <p:nvSpPr>
          <p:cNvPr id="5" name="Date Placeholder 4">
            <a:extLst>
              <a:ext uri="{FF2B5EF4-FFF2-40B4-BE49-F238E27FC236}">
                <a16:creationId xmlns:a16="http://schemas.microsoft.com/office/drawing/2014/main" id="{343A4493-5812-5280-AD15-DFC70B0AEAF0}"/>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6" name="Footer Placeholder 5">
            <a:extLst>
              <a:ext uri="{FF2B5EF4-FFF2-40B4-BE49-F238E27FC236}">
                <a16:creationId xmlns:a16="http://schemas.microsoft.com/office/drawing/2014/main" id="{E6EE1266-070C-34F7-1AD8-391E6DDC4298}"/>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488576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Lexend" pitchFamily="2" charset="0"/>
                <a:cs typeface="Times New Roman" panose="02020603050405020304" pitchFamily="18" charset="0"/>
              </a:rPr>
              <a:t>METHODOLOGY</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15</a:t>
            </a:fld>
            <a:endParaRPr lang="en-US">
              <a:latin typeface="Lexend" pitchFamily="2"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752354" y="1501854"/>
            <a:ext cx="10601446" cy="247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ctr">
              <a:buNone/>
            </a:pPr>
            <a:r>
              <a:rPr lang="en-US" sz="1800" b="1" dirty="0">
                <a:latin typeface="Lexend" pitchFamily="2" charset="0"/>
              </a:rPr>
              <a:t>Pre-Processing</a:t>
            </a:r>
            <a:endParaRPr lang="en-US" sz="1800" dirty="0">
              <a:latin typeface="Lexend" pitchFamily="2" charset="0"/>
            </a:endParaRPr>
          </a:p>
          <a:p>
            <a:r>
              <a:rPr lang="en-US" sz="1800" b="1" dirty="0">
                <a:latin typeface="Lexend" pitchFamily="2" charset="0"/>
              </a:rPr>
              <a:t>Data Augmentation</a:t>
            </a:r>
            <a:br>
              <a:rPr lang="en-US" sz="1800" dirty="0">
                <a:latin typeface="Lexend" pitchFamily="2" charset="0"/>
              </a:rPr>
            </a:br>
            <a:r>
              <a:rPr lang="en-US" sz="1800" dirty="0">
                <a:latin typeface="Lexend" pitchFamily="2" charset="0"/>
              </a:rPr>
              <a:t>Techniques such as </a:t>
            </a:r>
            <a:r>
              <a:rPr lang="en-US" sz="1800" b="1" dirty="0">
                <a:latin typeface="Lexend" pitchFamily="2" charset="0"/>
              </a:rPr>
              <a:t>horizontal flip, scaling, mosaic, and color jitter</a:t>
            </a:r>
            <a:r>
              <a:rPr lang="en-US" sz="1800" dirty="0">
                <a:latin typeface="Lexend" pitchFamily="2" charset="0"/>
              </a:rPr>
              <a:t> were applied to increase dataset diversity and improve robustness in real-world conditions.</a:t>
            </a:r>
          </a:p>
          <a:p>
            <a:pPr marL="0" indent="0">
              <a:buNone/>
            </a:pPr>
            <a:endParaRPr lang="en-US" sz="1800" dirty="0">
              <a:latin typeface="Lexend" pitchFamily="2" charset="0"/>
            </a:endParaRPr>
          </a:p>
          <a:p>
            <a:r>
              <a:rPr lang="en-US" sz="1800" b="1" dirty="0">
                <a:latin typeface="Lexend" pitchFamily="2" charset="0"/>
              </a:rPr>
              <a:t>Data Splitting</a:t>
            </a:r>
            <a:br>
              <a:rPr lang="en-US" sz="1800" dirty="0">
                <a:latin typeface="Lexend" pitchFamily="2" charset="0"/>
              </a:rPr>
            </a:br>
            <a:r>
              <a:rPr lang="en-US" sz="1800" dirty="0">
                <a:latin typeface="Lexend" pitchFamily="2" charset="0"/>
              </a:rPr>
              <a:t>Dataset was cleanly divided to maintain balanced representation across fire, smoke, and background conditions, ensuring fair model evaluation.</a:t>
            </a:r>
          </a:p>
        </p:txBody>
      </p:sp>
      <p:sp>
        <p:nvSpPr>
          <p:cNvPr id="5" name="Date Placeholder 4">
            <a:extLst>
              <a:ext uri="{FF2B5EF4-FFF2-40B4-BE49-F238E27FC236}">
                <a16:creationId xmlns:a16="http://schemas.microsoft.com/office/drawing/2014/main" id="{7315233A-5C8E-89EA-2D75-6E80BC64A795}"/>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6" name="Footer Placeholder 5">
            <a:extLst>
              <a:ext uri="{FF2B5EF4-FFF2-40B4-BE49-F238E27FC236}">
                <a16:creationId xmlns:a16="http://schemas.microsoft.com/office/drawing/2014/main" id="{6BB4C369-DFC5-641F-BFD7-54C22BADD475}"/>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29445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Lexend" pitchFamily="2" charset="0"/>
                <a:cs typeface="Times New Roman" panose="02020603050405020304" pitchFamily="18" charset="0"/>
              </a:rPr>
              <a:t>METHODOLOGY</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16</a:t>
            </a:fld>
            <a:endParaRPr lang="en-US">
              <a:latin typeface="Lexend" pitchFamily="2"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590309" y="3225839"/>
            <a:ext cx="108917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a:ln>
                  <a:noFill/>
                </a:ln>
                <a:solidFill>
                  <a:schemeClr val="tx1"/>
                </a:solidFill>
                <a:effectLst/>
                <a:latin typeface="Lexend" pitchFamily="2" charset="0"/>
                <a:cs typeface="Times New Roman" panose="02020603050405020304" pitchFamily="18" charset="0"/>
              </a:rPr>
              <a:t>                                             </a:t>
            </a:r>
            <a:endParaRPr lang="en-US" altLang="en-US" sz="1800">
              <a:latin typeface="Lexend" pitchFamily="2"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Lexend"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Lexend" pitchFamily="2" charset="0"/>
            </a:endParaRPr>
          </a:p>
        </p:txBody>
      </p:sp>
      <p:sp>
        <p:nvSpPr>
          <p:cNvPr id="5" name="Date Placeholder 4">
            <a:extLst>
              <a:ext uri="{FF2B5EF4-FFF2-40B4-BE49-F238E27FC236}">
                <a16:creationId xmlns:a16="http://schemas.microsoft.com/office/drawing/2014/main" id="{D8E6AD61-2590-BD37-B00E-9285E302CB52}"/>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6" name="Footer Placeholder 5">
            <a:extLst>
              <a:ext uri="{FF2B5EF4-FFF2-40B4-BE49-F238E27FC236}">
                <a16:creationId xmlns:a16="http://schemas.microsoft.com/office/drawing/2014/main" id="{82411F46-9B1C-3880-A104-F9E46C4876A3}"/>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
        <p:nvSpPr>
          <p:cNvPr id="9" name="Content Placeholder 1">
            <a:extLst>
              <a:ext uri="{FF2B5EF4-FFF2-40B4-BE49-F238E27FC236}">
                <a16:creationId xmlns:a16="http://schemas.microsoft.com/office/drawing/2014/main" id="{00868E9C-563C-371D-D33C-BD76AC5F8E34}"/>
              </a:ext>
            </a:extLst>
          </p:cNvPr>
          <p:cNvSpPr txBox="1">
            <a:spLocks noChangeArrowheads="1"/>
          </p:cNvSpPr>
          <p:nvPr/>
        </p:nvSpPr>
        <p:spPr bwMode="auto">
          <a:xfrm>
            <a:off x="1535671" y="1836100"/>
            <a:ext cx="3632200"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Lexend" pitchFamily="2" charset="0"/>
              </a:rPr>
              <a:t>6 Images From Training Set </a:t>
            </a:r>
            <a:endParaRPr lang="en-US" sz="1800" dirty="0">
              <a:latin typeface="Lexend" pitchFamily="2" charset="0"/>
            </a:endParaRPr>
          </a:p>
        </p:txBody>
      </p:sp>
      <p:sp>
        <p:nvSpPr>
          <p:cNvPr id="12" name="AutoShape 2">
            <a:extLst>
              <a:ext uri="{FF2B5EF4-FFF2-40B4-BE49-F238E27FC236}">
                <a16:creationId xmlns:a16="http://schemas.microsoft.com/office/drawing/2014/main" id="{0D0F4EF0-343C-C4C7-8C89-6A5C938983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a:extLst>
              <a:ext uri="{FF2B5EF4-FFF2-40B4-BE49-F238E27FC236}">
                <a16:creationId xmlns:a16="http://schemas.microsoft.com/office/drawing/2014/main" id="{9F8FBBF1-7BDC-3D4C-A769-8B07748F152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49768"/>
          <a:stretch>
            <a:fillRect/>
          </a:stretch>
        </p:blipFill>
        <p:spPr bwMode="auto">
          <a:xfrm>
            <a:off x="1143000" y="2735947"/>
            <a:ext cx="4417542" cy="22189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39CD6D05-5105-3EE4-9E59-C3E1CEAA6C4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50234" b="279"/>
          <a:stretch>
            <a:fillRect/>
          </a:stretch>
        </p:blipFill>
        <p:spPr bwMode="auto">
          <a:xfrm>
            <a:off x="6678023" y="2735947"/>
            <a:ext cx="4483990" cy="221899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
            <a:extLst>
              <a:ext uri="{FF2B5EF4-FFF2-40B4-BE49-F238E27FC236}">
                <a16:creationId xmlns:a16="http://schemas.microsoft.com/office/drawing/2014/main" id="{1502A7DE-809E-A4F9-6391-4963A58C1331}"/>
              </a:ext>
            </a:extLst>
          </p:cNvPr>
          <p:cNvSpPr txBox="1">
            <a:spLocks noChangeArrowheads="1"/>
          </p:cNvSpPr>
          <p:nvPr/>
        </p:nvSpPr>
        <p:spPr bwMode="auto">
          <a:xfrm>
            <a:off x="7103918" y="1836100"/>
            <a:ext cx="3632200"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Lexend" pitchFamily="2" charset="0"/>
              </a:rPr>
              <a:t>6 Images From Testing Set </a:t>
            </a:r>
            <a:endParaRPr lang="en-US" sz="1800" dirty="0">
              <a:latin typeface="Lexend" pitchFamily="2" charset="0"/>
            </a:endParaRPr>
          </a:p>
        </p:txBody>
      </p:sp>
    </p:spTree>
    <p:extLst>
      <p:ext uri="{BB962C8B-B14F-4D97-AF65-F5344CB8AC3E}">
        <p14:creationId xmlns:p14="http://schemas.microsoft.com/office/powerpoint/2010/main" val="50970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17</a:t>
            </a:fld>
            <a:endParaRPr lang="en-IN">
              <a:latin typeface="Lexend" pitchFamily="2" charset="0"/>
            </a:endParaRPr>
          </a:p>
        </p:txBody>
      </p:sp>
      <p:pic>
        <p:nvPicPr>
          <p:cNvPr id="15" name="Picture 14"/>
          <p:cNvPicPr>
            <a:picLocks noChangeAspect="1"/>
          </p:cNvPicPr>
          <p:nvPr/>
        </p:nvPicPr>
        <p:blipFill>
          <a:blip r:embed="rId2"/>
          <a:stretch>
            <a:fillRect/>
          </a:stretch>
        </p:blipFill>
        <p:spPr>
          <a:xfrm>
            <a:off x="0" y="63780"/>
            <a:ext cx="3762900" cy="579027"/>
          </a:xfrm>
          <a:prstGeom prst="rect">
            <a:avLst/>
          </a:prstGeom>
        </p:spPr>
      </p:pic>
      <p:sp>
        <p:nvSpPr>
          <p:cNvPr id="22" name="Content Placeholder 1">
            <a:extLst>
              <a:ext uri="{FF2B5EF4-FFF2-40B4-BE49-F238E27FC236}">
                <a16:creationId xmlns:a16="http://schemas.microsoft.com/office/drawing/2014/main" id="{BF5DE4EA-3FB7-6348-9052-A418ABF2E2FB}"/>
              </a:ext>
            </a:extLst>
          </p:cNvPr>
          <p:cNvSpPr txBox="1">
            <a:spLocks noChangeArrowheads="1"/>
          </p:cNvSpPr>
          <p:nvPr/>
        </p:nvSpPr>
        <p:spPr bwMode="auto">
          <a:xfrm>
            <a:off x="650111" y="694497"/>
            <a:ext cx="10891777" cy="185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latin typeface="Lexend" pitchFamily="2" charset="0"/>
              </a:rPr>
              <a:t>Framework Used: YOLOv5s (with YOLO-HF Enhancements)</a:t>
            </a:r>
          </a:p>
          <a:p>
            <a:pPr algn="l"/>
            <a:r>
              <a:rPr lang="en-US" sz="1800" b="1" dirty="0">
                <a:latin typeface="Lexend" pitchFamily="2" charset="0"/>
              </a:rPr>
              <a:t>Why YOLOv5s for YOLO-HF?</a:t>
            </a:r>
            <a:endParaRPr lang="en-US" sz="1800" dirty="0">
              <a:latin typeface="Lexend" pitchFamily="2" charset="0"/>
            </a:endParaRPr>
          </a:p>
          <a:p>
            <a:pPr algn="l"/>
            <a:r>
              <a:rPr lang="en-US" sz="1800" dirty="0">
                <a:latin typeface="Lexend" pitchFamily="2" charset="0"/>
              </a:rPr>
              <a:t>Well-suited for </a:t>
            </a:r>
            <a:r>
              <a:rPr lang="en-US" sz="1800" b="1" dirty="0">
                <a:latin typeface="Lexend" pitchFamily="2" charset="0"/>
              </a:rPr>
              <a:t>real-time detection</a:t>
            </a:r>
            <a:r>
              <a:rPr lang="en-US" sz="1800" dirty="0">
                <a:latin typeface="Lexend" pitchFamily="2" charset="0"/>
              </a:rPr>
              <a:t> tasks.</a:t>
            </a:r>
          </a:p>
          <a:p>
            <a:pPr algn="l"/>
            <a:r>
              <a:rPr lang="en-US" sz="1800" b="1" dirty="0">
                <a:latin typeface="Lexend" pitchFamily="2" charset="0"/>
              </a:rPr>
              <a:t>Lightweight and fast</a:t>
            </a:r>
            <a:r>
              <a:rPr lang="en-US" sz="1800" dirty="0">
                <a:latin typeface="Lexend" pitchFamily="2" charset="0"/>
              </a:rPr>
              <a:t>, ideal for continuous monitoring.</a:t>
            </a:r>
          </a:p>
          <a:p>
            <a:pPr algn="l"/>
            <a:r>
              <a:rPr lang="en-US" sz="1800" dirty="0">
                <a:latin typeface="Lexend" pitchFamily="2" charset="0"/>
              </a:rPr>
              <a:t>Easily extendable with custom modules to boost feature sensitivity.</a:t>
            </a:r>
          </a:p>
        </p:txBody>
      </p:sp>
      <p:graphicFrame>
        <p:nvGraphicFramePr>
          <p:cNvPr id="23" name="Table 22">
            <a:extLst>
              <a:ext uri="{FF2B5EF4-FFF2-40B4-BE49-F238E27FC236}">
                <a16:creationId xmlns:a16="http://schemas.microsoft.com/office/drawing/2014/main" id="{CEAEBB4B-0D08-0FCD-797F-2306DE515D83}"/>
              </a:ext>
            </a:extLst>
          </p:cNvPr>
          <p:cNvGraphicFramePr>
            <a:graphicFrameLocks noGrp="1"/>
          </p:cNvGraphicFramePr>
          <p:nvPr>
            <p:extLst>
              <p:ext uri="{D42A27DB-BD31-4B8C-83A1-F6EECF244321}">
                <p14:modId xmlns:p14="http://schemas.microsoft.com/office/powerpoint/2010/main" val="2702112090"/>
              </p:ext>
            </p:extLst>
          </p:nvPr>
        </p:nvGraphicFramePr>
        <p:xfrm>
          <a:off x="1059050" y="3249898"/>
          <a:ext cx="10073897" cy="1737360"/>
        </p:xfrm>
        <a:graphic>
          <a:graphicData uri="http://schemas.openxmlformats.org/drawingml/2006/table">
            <a:tbl>
              <a:tblPr>
                <a:tableStyleId>{0660B408-B3CF-4A94-85FC-2B1E0A45F4A2}</a:tableStyleId>
              </a:tblPr>
              <a:tblGrid>
                <a:gridCol w="3506066">
                  <a:extLst>
                    <a:ext uri="{9D8B030D-6E8A-4147-A177-3AD203B41FA5}">
                      <a16:colId xmlns:a16="http://schemas.microsoft.com/office/drawing/2014/main" val="4150853307"/>
                    </a:ext>
                  </a:extLst>
                </a:gridCol>
                <a:gridCol w="3268180">
                  <a:extLst>
                    <a:ext uri="{9D8B030D-6E8A-4147-A177-3AD203B41FA5}">
                      <a16:colId xmlns:a16="http://schemas.microsoft.com/office/drawing/2014/main" val="2999460185"/>
                    </a:ext>
                  </a:extLst>
                </a:gridCol>
                <a:gridCol w="3299651">
                  <a:extLst>
                    <a:ext uri="{9D8B030D-6E8A-4147-A177-3AD203B41FA5}">
                      <a16:colId xmlns:a16="http://schemas.microsoft.com/office/drawing/2014/main" val="75754498"/>
                    </a:ext>
                  </a:extLst>
                </a:gridCol>
              </a:tblGrid>
              <a:tr h="0">
                <a:tc>
                  <a:txBody>
                    <a:bodyPr/>
                    <a:lstStyle/>
                    <a:p>
                      <a:pPr>
                        <a:buNone/>
                      </a:pPr>
                      <a:r>
                        <a:rPr lang="en-IN" sz="1200" dirty="0">
                          <a:latin typeface="Lexend" pitchFamily="2" charset="0"/>
                        </a:rPr>
                        <a:t>Module</a:t>
                      </a:r>
                    </a:p>
                  </a:txBody>
                  <a:tcPr anchor="ctr">
                    <a:solidFill>
                      <a:schemeClr val="accent1"/>
                    </a:solidFill>
                  </a:tcPr>
                </a:tc>
                <a:tc>
                  <a:txBody>
                    <a:bodyPr/>
                    <a:lstStyle/>
                    <a:p>
                      <a:pPr>
                        <a:buNone/>
                      </a:pPr>
                      <a:r>
                        <a:rPr lang="en-IN" sz="1200" dirty="0">
                          <a:latin typeface="Lexend" pitchFamily="2" charset="0"/>
                        </a:rPr>
                        <a:t>Purpose</a:t>
                      </a:r>
                    </a:p>
                  </a:txBody>
                  <a:tcPr anchor="ctr">
                    <a:solidFill>
                      <a:schemeClr val="accent1"/>
                    </a:solidFill>
                  </a:tcPr>
                </a:tc>
                <a:tc>
                  <a:txBody>
                    <a:bodyPr/>
                    <a:lstStyle/>
                    <a:p>
                      <a:pPr>
                        <a:buNone/>
                      </a:pPr>
                      <a:r>
                        <a:rPr lang="en-IN" sz="1200" dirty="0">
                          <a:latin typeface="Lexend" pitchFamily="2" charset="0"/>
                        </a:rPr>
                        <a:t>Effect</a:t>
                      </a:r>
                    </a:p>
                  </a:txBody>
                  <a:tcPr anchor="ctr">
                    <a:solidFill>
                      <a:schemeClr val="accent1"/>
                    </a:solidFill>
                  </a:tcPr>
                </a:tc>
                <a:extLst>
                  <a:ext uri="{0D108BD9-81ED-4DB2-BD59-A6C34878D82A}">
                    <a16:rowId xmlns:a16="http://schemas.microsoft.com/office/drawing/2014/main" val="3317904364"/>
                  </a:ext>
                </a:extLst>
              </a:tr>
              <a:tr h="0">
                <a:tc>
                  <a:txBody>
                    <a:bodyPr/>
                    <a:lstStyle/>
                    <a:p>
                      <a:pPr>
                        <a:buNone/>
                      </a:pPr>
                      <a:r>
                        <a:rPr lang="en-US" sz="1200" b="1" dirty="0">
                          <a:latin typeface="Lexend" pitchFamily="2" charset="0"/>
                        </a:rPr>
                        <a:t>PBCA</a:t>
                      </a:r>
                      <a:r>
                        <a:rPr lang="en-US" sz="1200" dirty="0">
                          <a:latin typeface="Lexend" pitchFamily="2" charset="0"/>
                        </a:rPr>
                        <a:t> (Parametric Boosted Channel Attention)</a:t>
                      </a:r>
                    </a:p>
                  </a:txBody>
                  <a:tcPr anchor="ctr"/>
                </a:tc>
                <a:tc>
                  <a:txBody>
                    <a:bodyPr/>
                    <a:lstStyle/>
                    <a:p>
                      <a:pPr>
                        <a:buNone/>
                      </a:pPr>
                      <a:r>
                        <a:rPr lang="en-US" sz="1200" dirty="0">
                          <a:latin typeface="Lexend" pitchFamily="2" charset="0"/>
                        </a:rPr>
                        <a:t>Enhances important fire–smoke features</a:t>
                      </a:r>
                    </a:p>
                  </a:txBody>
                  <a:tcPr anchor="ctr"/>
                </a:tc>
                <a:tc>
                  <a:txBody>
                    <a:bodyPr/>
                    <a:lstStyle/>
                    <a:p>
                      <a:pPr>
                        <a:buNone/>
                      </a:pPr>
                      <a:r>
                        <a:rPr lang="en-IN" sz="1200">
                          <a:latin typeface="Lexend" pitchFamily="2" charset="0"/>
                        </a:rPr>
                        <a:t>Improves focus on subtle flame patterns</a:t>
                      </a:r>
                    </a:p>
                  </a:txBody>
                  <a:tcPr anchor="ctr"/>
                </a:tc>
                <a:extLst>
                  <a:ext uri="{0D108BD9-81ED-4DB2-BD59-A6C34878D82A}">
                    <a16:rowId xmlns:a16="http://schemas.microsoft.com/office/drawing/2014/main" val="541044105"/>
                  </a:ext>
                </a:extLst>
              </a:tr>
              <a:tr h="0">
                <a:tc>
                  <a:txBody>
                    <a:bodyPr/>
                    <a:lstStyle/>
                    <a:p>
                      <a:pPr>
                        <a:buNone/>
                      </a:pPr>
                      <a:r>
                        <a:rPr lang="en-IN" sz="1200" b="1" dirty="0">
                          <a:latin typeface="Lexend" pitchFamily="2" charset="0"/>
                        </a:rPr>
                        <a:t>SPD</a:t>
                      </a:r>
                      <a:r>
                        <a:rPr lang="en-IN" sz="1200" dirty="0">
                          <a:latin typeface="Lexend" pitchFamily="2" charset="0"/>
                        </a:rPr>
                        <a:t> (Space-to-Depth)</a:t>
                      </a:r>
                    </a:p>
                  </a:txBody>
                  <a:tcPr anchor="ctr"/>
                </a:tc>
                <a:tc>
                  <a:txBody>
                    <a:bodyPr/>
                    <a:lstStyle/>
                    <a:p>
                      <a:pPr>
                        <a:buNone/>
                      </a:pPr>
                      <a:r>
                        <a:rPr lang="en-US" sz="1200" dirty="0">
                          <a:latin typeface="Lexend" pitchFamily="2" charset="0"/>
                        </a:rPr>
                        <a:t>Rearranges spatial info into channel space</a:t>
                      </a:r>
                    </a:p>
                  </a:txBody>
                  <a:tcPr anchor="ctr"/>
                </a:tc>
                <a:tc>
                  <a:txBody>
                    <a:bodyPr/>
                    <a:lstStyle/>
                    <a:p>
                      <a:pPr>
                        <a:buNone/>
                      </a:pPr>
                      <a:r>
                        <a:rPr lang="en-IN" sz="1200" dirty="0">
                          <a:latin typeface="Lexend" pitchFamily="2" charset="0"/>
                        </a:rPr>
                        <a:t>Improves small object detection</a:t>
                      </a:r>
                    </a:p>
                  </a:txBody>
                  <a:tcPr anchor="ctr"/>
                </a:tc>
                <a:extLst>
                  <a:ext uri="{0D108BD9-81ED-4DB2-BD59-A6C34878D82A}">
                    <a16:rowId xmlns:a16="http://schemas.microsoft.com/office/drawing/2014/main" val="1768923452"/>
                  </a:ext>
                </a:extLst>
              </a:tr>
              <a:tr h="0">
                <a:tc>
                  <a:txBody>
                    <a:bodyPr/>
                    <a:lstStyle/>
                    <a:p>
                      <a:pPr>
                        <a:buNone/>
                      </a:pPr>
                      <a:r>
                        <a:rPr lang="en-IN" sz="1200" b="1">
                          <a:latin typeface="Lexend" pitchFamily="2" charset="0"/>
                        </a:rPr>
                        <a:t>CBPS</a:t>
                      </a:r>
                      <a:r>
                        <a:rPr lang="en-IN" sz="1200">
                          <a:latin typeface="Lexend" pitchFamily="2" charset="0"/>
                        </a:rPr>
                        <a:t> (Conv + BN + PBCA + SiLU)</a:t>
                      </a:r>
                    </a:p>
                  </a:txBody>
                  <a:tcPr anchor="ctr"/>
                </a:tc>
                <a:tc>
                  <a:txBody>
                    <a:bodyPr/>
                    <a:lstStyle/>
                    <a:p>
                      <a:pPr>
                        <a:buNone/>
                      </a:pPr>
                      <a:r>
                        <a:rPr lang="en-IN" sz="1200" dirty="0">
                          <a:latin typeface="Lexend" pitchFamily="2" charset="0"/>
                        </a:rPr>
                        <a:t>Strengthens feature extraction pipeline</a:t>
                      </a:r>
                    </a:p>
                  </a:txBody>
                  <a:tcPr anchor="ctr"/>
                </a:tc>
                <a:tc>
                  <a:txBody>
                    <a:bodyPr/>
                    <a:lstStyle/>
                    <a:p>
                      <a:pPr>
                        <a:buNone/>
                      </a:pPr>
                      <a:r>
                        <a:rPr lang="en-IN" sz="1200">
                          <a:latin typeface="Lexend" pitchFamily="2" charset="0"/>
                        </a:rPr>
                        <a:t>Smooth and stable learning</a:t>
                      </a:r>
                    </a:p>
                  </a:txBody>
                  <a:tcPr anchor="ctr"/>
                </a:tc>
                <a:extLst>
                  <a:ext uri="{0D108BD9-81ED-4DB2-BD59-A6C34878D82A}">
                    <a16:rowId xmlns:a16="http://schemas.microsoft.com/office/drawing/2014/main" val="1449877227"/>
                  </a:ext>
                </a:extLst>
              </a:tr>
              <a:tr h="0">
                <a:tc>
                  <a:txBody>
                    <a:bodyPr/>
                    <a:lstStyle/>
                    <a:p>
                      <a:pPr>
                        <a:buNone/>
                      </a:pPr>
                      <a:r>
                        <a:rPr lang="en-IN" sz="1200" b="1" dirty="0">
                          <a:latin typeface="Lexend" pitchFamily="2" charset="0"/>
                        </a:rPr>
                        <a:t>RepNCSPELAN4</a:t>
                      </a:r>
                      <a:endParaRPr lang="en-IN" sz="1200" dirty="0">
                        <a:latin typeface="Lexend" pitchFamily="2" charset="0"/>
                      </a:endParaRPr>
                    </a:p>
                  </a:txBody>
                  <a:tcPr anchor="ctr"/>
                </a:tc>
                <a:tc>
                  <a:txBody>
                    <a:bodyPr/>
                    <a:lstStyle/>
                    <a:p>
                      <a:pPr>
                        <a:buNone/>
                      </a:pPr>
                      <a:r>
                        <a:rPr lang="en-IN" sz="1200" dirty="0">
                          <a:latin typeface="Lexend" pitchFamily="2" charset="0"/>
                        </a:rPr>
                        <a:t>Efficient layered feature fusion</a:t>
                      </a:r>
                    </a:p>
                  </a:txBody>
                  <a:tcPr anchor="ctr"/>
                </a:tc>
                <a:tc>
                  <a:txBody>
                    <a:bodyPr/>
                    <a:lstStyle/>
                    <a:p>
                      <a:pPr>
                        <a:buNone/>
                      </a:pPr>
                      <a:r>
                        <a:rPr lang="en-US" sz="1200" dirty="0">
                          <a:latin typeface="Lexend" pitchFamily="2" charset="0"/>
                        </a:rPr>
                        <a:t>Better localization with low overhead</a:t>
                      </a:r>
                    </a:p>
                  </a:txBody>
                  <a:tcPr anchor="ctr"/>
                </a:tc>
                <a:extLst>
                  <a:ext uri="{0D108BD9-81ED-4DB2-BD59-A6C34878D82A}">
                    <a16:rowId xmlns:a16="http://schemas.microsoft.com/office/drawing/2014/main" val="1901074125"/>
                  </a:ext>
                </a:extLst>
              </a:tr>
            </a:tbl>
          </a:graphicData>
        </a:graphic>
      </p:graphicFrame>
      <p:sp>
        <p:nvSpPr>
          <p:cNvPr id="24" name="Content Placeholder 1">
            <a:extLst>
              <a:ext uri="{FF2B5EF4-FFF2-40B4-BE49-F238E27FC236}">
                <a16:creationId xmlns:a16="http://schemas.microsoft.com/office/drawing/2014/main" id="{99C18D0E-4A0B-0A6B-B9F1-1463EAFCD6EC}"/>
              </a:ext>
            </a:extLst>
          </p:cNvPr>
          <p:cNvSpPr txBox="1">
            <a:spLocks noChangeArrowheads="1"/>
          </p:cNvSpPr>
          <p:nvPr/>
        </p:nvSpPr>
        <p:spPr bwMode="auto">
          <a:xfrm>
            <a:off x="650109" y="2862799"/>
            <a:ext cx="10891777"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latin typeface="Lexend" pitchFamily="2" charset="0"/>
              </a:rPr>
              <a:t>Custom Modules Integrated in YOLO-HF</a:t>
            </a:r>
          </a:p>
        </p:txBody>
      </p:sp>
      <p:sp>
        <p:nvSpPr>
          <p:cNvPr id="25" name="Content Placeholder 1">
            <a:extLst>
              <a:ext uri="{FF2B5EF4-FFF2-40B4-BE49-F238E27FC236}">
                <a16:creationId xmlns:a16="http://schemas.microsoft.com/office/drawing/2014/main" id="{2B43AE02-B5E1-ED6E-6DF1-8C8912E73C85}"/>
              </a:ext>
            </a:extLst>
          </p:cNvPr>
          <p:cNvSpPr txBox="1">
            <a:spLocks noChangeArrowheads="1"/>
          </p:cNvSpPr>
          <p:nvPr/>
        </p:nvSpPr>
        <p:spPr bwMode="auto">
          <a:xfrm>
            <a:off x="650108" y="5081621"/>
            <a:ext cx="10891777"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1800" b="1" dirty="0">
                <a:latin typeface="Lexend" pitchFamily="2" charset="0"/>
              </a:rPr>
              <a:t>Key Formulations Used</a:t>
            </a:r>
          </a:p>
        </p:txBody>
      </p:sp>
      <p:grpSp>
        <p:nvGrpSpPr>
          <p:cNvPr id="34" name="Group 33">
            <a:extLst>
              <a:ext uri="{FF2B5EF4-FFF2-40B4-BE49-F238E27FC236}">
                <a16:creationId xmlns:a16="http://schemas.microsoft.com/office/drawing/2014/main" id="{3DFAA68E-0A75-B260-92B1-BB1E152B7047}"/>
              </a:ext>
            </a:extLst>
          </p:cNvPr>
          <p:cNvGrpSpPr/>
          <p:nvPr/>
        </p:nvGrpSpPr>
        <p:grpSpPr>
          <a:xfrm>
            <a:off x="1794659" y="5469512"/>
            <a:ext cx="2645087" cy="725848"/>
            <a:chOff x="1261259" y="4927733"/>
            <a:chExt cx="2645087" cy="725848"/>
          </a:xfrm>
          <a:solidFill>
            <a:schemeClr val="accent1">
              <a:lumMod val="20000"/>
              <a:lumOff val="80000"/>
            </a:schemeClr>
          </a:solidFill>
        </p:grpSpPr>
        <p:sp>
          <p:nvSpPr>
            <p:cNvPr id="32" name="Rectangle 31">
              <a:extLst>
                <a:ext uri="{FF2B5EF4-FFF2-40B4-BE49-F238E27FC236}">
                  <a16:creationId xmlns:a16="http://schemas.microsoft.com/office/drawing/2014/main" id="{58D51E47-A25C-D0A4-2966-D82991BA35E2}"/>
                </a:ext>
              </a:extLst>
            </p:cNvPr>
            <p:cNvSpPr/>
            <p:nvPr/>
          </p:nvSpPr>
          <p:spPr>
            <a:xfrm>
              <a:off x="1261259" y="4927733"/>
              <a:ext cx="2645087" cy="72584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Lexend" pitchFamily="2"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D7885C1-1E6C-9DF8-7811-FB29F319914A}"/>
                    </a:ext>
                  </a:extLst>
                </p:cNvPr>
                <p:cNvSpPr txBox="1"/>
                <p:nvPr/>
              </p:nvSpPr>
              <p:spPr>
                <a:xfrm>
                  <a:off x="1542587" y="5152158"/>
                  <a:ext cx="2082430" cy="276999"/>
                </a:xfrm>
                <a:prstGeom prst="rect">
                  <a:avLst/>
                </a:prstGeom>
                <a:grp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𝑆𝑖𝐿𝑈</m:t>
                        </m:r>
                        <m:d>
                          <m:dPr>
                            <m:ctrlPr>
                              <a:rPr lang="en-US" b="0"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IN" dirty="0">
                    <a:latin typeface="Lexend" pitchFamily="2" charset="0"/>
                  </a:endParaRPr>
                </a:p>
              </p:txBody>
            </p:sp>
          </mc:Choice>
          <mc:Fallback xmlns="">
            <p:sp>
              <p:nvSpPr>
                <p:cNvPr id="30" name="TextBox 29">
                  <a:extLst>
                    <a:ext uri="{FF2B5EF4-FFF2-40B4-BE49-F238E27FC236}">
                      <a16:creationId xmlns:a16="http://schemas.microsoft.com/office/drawing/2014/main" id="{0D7885C1-1E6C-9DF8-7811-FB29F319914A}"/>
                    </a:ext>
                  </a:extLst>
                </p:cNvPr>
                <p:cNvSpPr txBox="1">
                  <a:spLocks noRot="1" noChangeAspect="1" noMove="1" noResize="1" noEditPoints="1" noAdjustHandles="1" noChangeArrowheads="1" noChangeShapeType="1" noTextEdit="1"/>
                </p:cNvSpPr>
                <p:nvPr/>
              </p:nvSpPr>
              <p:spPr>
                <a:xfrm>
                  <a:off x="1542587" y="5152158"/>
                  <a:ext cx="2082430" cy="276999"/>
                </a:xfrm>
                <a:prstGeom prst="rect">
                  <a:avLst/>
                </a:prstGeom>
                <a:blipFill>
                  <a:blip r:embed="rId3"/>
                  <a:stretch>
                    <a:fillRect b="-8889"/>
                  </a:stretch>
                </a:blipFill>
              </p:spPr>
              <p:txBody>
                <a:bodyPr/>
                <a:lstStyle/>
                <a:p>
                  <a:r>
                    <a:rPr lang="en-IN">
                      <a:noFill/>
                    </a:rPr>
                    <a:t> </a:t>
                  </a:r>
                </a:p>
              </p:txBody>
            </p:sp>
          </mc:Fallback>
        </mc:AlternateContent>
      </p:grpSp>
      <p:grpSp>
        <p:nvGrpSpPr>
          <p:cNvPr id="35" name="Group 34">
            <a:extLst>
              <a:ext uri="{FF2B5EF4-FFF2-40B4-BE49-F238E27FC236}">
                <a16:creationId xmlns:a16="http://schemas.microsoft.com/office/drawing/2014/main" id="{FF8339F6-6542-A281-D32B-8537075E0279}"/>
              </a:ext>
            </a:extLst>
          </p:cNvPr>
          <p:cNvGrpSpPr/>
          <p:nvPr/>
        </p:nvGrpSpPr>
        <p:grpSpPr>
          <a:xfrm>
            <a:off x="6368697" y="5469512"/>
            <a:ext cx="4259940" cy="725848"/>
            <a:chOff x="5835297" y="5142612"/>
            <a:chExt cx="4259940" cy="725848"/>
          </a:xfrm>
          <a:solidFill>
            <a:schemeClr val="accent1">
              <a:lumMod val="20000"/>
              <a:lumOff val="80000"/>
            </a:schemeClr>
          </a:solidFill>
        </p:grpSpPr>
        <p:sp>
          <p:nvSpPr>
            <p:cNvPr id="33" name="Rectangle 32">
              <a:extLst>
                <a:ext uri="{FF2B5EF4-FFF2-40B4-BE49-F238E27FC236}">
                  <a16:creationId xmlns:a16="http://schemas.microsoft.com/office/drawing/2014/main" id="{394CEA8B-0CC2-2B16-A690-1E50BCD29518}"/>
                </a:ext>
              </a:extLst>
            </p:cNvPr>
            <p:cNvSpPr/>
            <p:nvPr/>
          </p:nvSpPr>
          <p:spPr>
            <a:xfrm>
              <a:off x="5835297" y="5142612"/>
              <a:ext cx="4259940" cy="72584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Lexend" pitchFamily="2"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BDB636-8D31-57BF-8CBD-324E4E9D8375}"/>
                    </a:ext>
                  </a:extLst>
                </p:cNvPr>
                <p:cNvSpPr txBox="1"/>
                <p:nvPr/>
              </p:nvSpPr>
              <p:spPr>
                <a:xfrm>
                  <a:off x="6116437" y="5227640"/>
                  <a:ext cx="3697660" cy="555793"/>
                </a:xfrm>
                <a:prstGeom prst="rect">
                  <a:avLst/>
                </a:prstGeom>
                <a:grp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𝐶𝐼𝑜𝑈</m:t>
                            </m:r>
                          </m:sub>
                        </m:sSub>
                        <m:r>
                          <a:rPr lang="en-US"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𝐼𝑜𝑈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𝑔𝑡</m:t>
                                </m:r>
                              </m:sup>
                            </m:sSup>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𝜐</m:t>
                        </m:r>
                      </m:oMath>
                    </m:oMathPara>
                  </a14:m>
                  <a:endParaRPr lang="en-IN" dirty="0">
                    <a:latin typeface="Lexend" pitchFamily="2" charset="0"/>
                  </a:endParaRPr>
                </a:p>
              </p:txBody>
            </p:sp>
          </mc:Choice>
          <mc:Fallback xmlns="">
            <p:sp>
              <p:nvSpPr>
                <p:cNvPr id="31" name="TextBox 30">
                  <a:extLst>
                    <a:ext uri="{FF2B5EF4-FFF2-40B4-BE49-F238E27FC236}">
                      <a16:creationId xmlns:a16="http://schemas.microsoft.com/office/drawing/2014/main" id="{D4BDB636-8D31-57BF-8CBD-324E4E9D8375}"/>
                    </a:ext>
                  </a:extLst>
                </p:cNvPr>
                <p:cNvSpPr txBox="1">
                  <a:spLocks noRot="1" noChangeAspect="1" noMove="1" noResize="1" noEditPoints="1" noAdjustHandles="1" noChangeArrowheads="1" noChangeShapeType="1" noTextEdit="1"/>
                </p:cNvSpPr>
                <p:nvPr/>
              </p:nvSpPr>
              <p:spPr>
                <a:xfrm>
                  <a:off x="6116437" y="5227640"/>
                  <a:ext cx="3697660" cy="555793"/>
                </a:xfrm>
                <a:prstGeom prst="rect">
                  <a:avLst/>
                </a:prstGeom>
                <a:blipFill>
                  <a:blip r:embed="rId4"/>
                  <a:stretch>
                    <a:fillRect/>
                  </a:stretch>
                </a:blipFill>
              </p:spPr>
              <p:txBody>
                <a:bodyPr/>
                <a:lstStyle/>
                <a:p>
                  <a:r>
                    <a:rPr lang="en-IN">
                      <a:noFill/>
                    </a:rPr>
                    <a:t> </a:t>
                  </a:r>
                </a:p>
              </p:txBody>
            </p:sp>
          </mc:Fallback>
        </mc:AlternateContent>
      </p:grpSp>
      <p:sp>
        <p:nvSpPr>
          <p:cNvPr id="4" name="Date Placeholder 4">
            <a:extLst>
              <a:ext uri="{FF2B5EF4-FFF2-40B4-BE49-F238E27FC236}">
                <a16:creationId xmlns:a16="http://schemas.microsoft.com/office/drawing/2014/main" id="{1975AA1B-99A0-62BF-CFF0-52363A0A1085}"/>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519D0C2A-E2A6-0F2A-AC6E-2C569B94D3E0}"/>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778118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06"/>
          </a:xfrm>
        </p:spPr>
        <p:txBody>
          <a:bodyPr>
            <a:normAutofit/>
          </a:bodyPr>
          <a:lstStyle/>
          <a:p>
            <a:pPr algn="ctr"/>
            <a:r>
              <a:rPr lang="en-US" b="1" dirty="0">
                <a:latin typeface="Lexend" pitchFamily="2" charset="0"/>
                <a:cs typeface="Times New Roman" panose="02020603050405020304" pitchFamily="18" charset="0"/>
              </a:rPr>
              <a:t>Implementation</a:t>
            </a:r>
            <a:endParaRPr lang="en-IN" b="1" dirty="0">
              <a:latin typeface="Lexend" pitchFamily="2"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18</a:t>
            </a:fld>
            <a:endParaRPr lang="en-IN">
              <a:latin typeface="Lexend" pitchFamily="2" charset="0"/>
            </a:endParaRPr>
          </a:p>
        </p:txBody>
      </p:sp>
      <p:sp>
        <p:nvSpPr>
          <p:cNvPr id="4" name="Date Placeholder 4">
            <a:extLst>
              <a:ext uri="{FF2B5EF4-FFF2-40B4-BE49-F238E27FC236}">
                <a16:creationId xmlns:a16="http://schemas.microsoft.com/office/drawing/2014/main" id="{B401DA53-1B42-A595-8101-B03350EFC02C}"/>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87825AD9-FFE1-9D62-44CB-634757752507}"/>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13" name="Picture 12">
            <a:extLst>
              <a:ext uri="{FF2B5EF4-FFF2-40B4-BE49-F238E27FC236}">
                <a16:creationId xmlns:a16="http://schemas.microsoft.com/office/drawing/2014/main" id="{6C234618-2D5C-59DB-D87D-F65BB64EF3A4}"/>
              </a:ext>
            </a:extLst>
          </p:cNvPr>
          <p:cNvPicPr>
            <a:picLocks noChangeAspect="1"/>
          </p:cNvPicPr>
          <p:nvPr/>
        </p:nvPicPr>
        <p:blipFill>
          <a:blip r:embed="rId2"/>
          <a:stretch>
            <a:fillRect/>
          </a:stretch>
        </p:blipFill>
        <p:spPr>
          <a:xfrm>
            <a:off x="1651000" y="1162368"/>
            <a:ext cx="8890000" cy="5000625"/>
          </a:xfrm>
          <a:prstGeom prst="rect">
            <a:avLst/>
          </a:prstGeom>
        </p:spPr>
      </p:pic>
    </p:spTree>
    <p:extLst>
      <p:ext uri="{BB962C8B-B14F-4D97-AF65-F5344CB8AC3E}">
        <p14:creationId xmlns:p14="http://schemas.microsoft.com/office/powerpoint/2010/main" val="336586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0"/>
            <a:ext cx="10515600" cy="635000"/>
          </a:xfrm>
        </p:spPr>
        <p:txBody>
          <a:bodyPr>
            <a:normAutofit fontScale="90000"/>
          </a:bodyPr>
          <a:lstStyle/>
          <a:p>
            <a:pPr algn="ctr"/>
            <a:r>
              <a:rPr lang="en-US" b="1" dirty="0">
                <a:latin typeface="Lexend" pitchFamily="2" charset="0"/>
                <a:cs typeface="Times New Roman" panose="02020603050405020304" pitchFamily="18" charset="0"/>
              </a:rPr>
              <a:t>System Requirements</a:t>
            </a:r>
            <a:endParaRPr lang="en-IN" b="1" dirty="0">
              <a:latin typeface="Lexend" pitchFamily="2" charset="0"/>
              <a:cs typeface="Times New Roman" panose="02020603050405020304" pitchFamily="18" charset="0"/>
            </a:endParaRPr>
          </a:p>
        </p:txBody>
      </p:sp>
      <p:sp>
        <p:nvSpPr>
          <p:cNvPr id="3" name="Content Placeholder 2"/>
          <p:cNvSpPr>
            <a:spLocks noGrp="1"/>
          </p:cNvSpPr>
          <p:nvPr>
            <p:ph idx="1"/>
          </p:nvPr>
        </p:nvSpPr>
        <p:spPr>
          <a:xfrm>
            <a:off x="838200" y="1375300"/>
            <a:ext cx="10871200" cy="4894263"/>
          </a:xfrm>
        </p:spPr>
        <p:txBody>
          <a:bodyPr>
            <a:normAutofit/>
          </a:bodyPr>
          <a:lstStyle/>
          <a:p>
            <a:r>
              <a:rPr lang="en-IN" sz="2400" b="1" dirty="0">
                <a:latin typeface="Lexend" pitchFamily="2" charset="0"/>
              </a:rPr>
              <a:t>Hardware Requirements</a:t>
            </a:r>
            <a:br>
              <a:rPr lang="en-IN" sz="2400" dirty="0">
                <a:latin typeface="Lexend" pitchFamily="2" charset="0"/>
              </a:rPr>
            </a:br>
            <a:r>
              <a:rPr lang="en-IN" sz="2400" dirty="0">
                <a:latin typeface="Lexend" pitchFamily="2" charset="0"/>
              </a:rPr>
              <a:t>Processor : Intel Core i5 (or equivalent)</a:t>
            </a:r>
            <a:br>
              <a:rPr lang="en-IN" sz="2400" dirty="0">
                <a:latin typeface="Lexend" pitchFamily="2" charset="0"/>
              </a:rPr>
            </a:br>
            <a:r>
              <a:rPr lang="en-IN" sz="2400" dirty="0">
                <a:latin typeface="Lexend" pitchFamily="2" charset="0"/>
              </a:rPr>
              <a:t>RAM : 8 GB (minimum recommended)</a:t>
            </a:r>
            <a:br>
              <a:rPr lang="en-IN" sz="2400" dirty="0">
                <a:latin typeface="Lexend" pitchFamily="2" charset="0"/>
              </a:rPr>
            </a:br>
            <a:r>
              <a:rPr lang="en-IN" sz="2400" dirty="0">
                <a:latin typeface="Lexend" pitchFamily="2" charset="0"/>
              </a:rPr>
              <a:t>GPU : NVIDIA GTX / T4 GPU for model training</a:t>
            </a:r>
            <a:br>
              <a:rPr lang="en-IN" sz="2400" dirty="0">
                <a:latin typeface="Lexend" pitchFamily="2" charset="0"/>
              </a:rPr>
            </a:br>
            <a:r>
              <a:rPr lang="en-IN" sz="2400" dirty="0">
                <a:latin typeface="Lexend" pitchFamily="2" charset="0"/>
              </a:rPr>
              <a:t>Storage : 20 GB available space</a:t>
            </a:r>
            <a:br>
              <a:rPr lang="en-IN" sz="2400" dirty="0">
                <a:latin typeface="Lexend" pitchFamily="2" charset="0"/>
              </a:rPr>
            </a:br>
            <a:r>
              <a:rPr lang="en-IN" sz="2400" dirty="0">
                <a:latin typeface="Lexend" pitchFamily="2" charset="0"/>
              </a:rPr>
              <a:t>Camera : Webcam / IP Camera / Mobile Camera (</a:t>
            </a:r>
            <a:r>
              <a:rPr lang="en-IN" sz="2400" dirty="0" err="1">
                <a:latin typeface="Lexend" pitchFamily="2" charset="0"/>
              </a:rPr>
              <a:t>DroidCam</a:t>
            </a:r>
            <a:r>
              <a:rPr lang="en-IN" sz="2400" dirty="0">
                <a:latin typeface="Lexend" pitchFamily="2" charset="0"/>
              </a:rPr>
              <a:t>)</a:t>
            </a:r>
          </a:p>
          <a:p>
            <a:r>
              <a:rPr lang="en-IN" sz="2400" b="1" dirty="0">
                <a:latin typeface="Lexend" pitchFamily="2" charset="0"/>
              </a:rPr>
              <a:t>Software Requirements</a:t>
            </a:r>
            <a:br>
              <a:rPr lang="en-IN" sz="2400" dirty="0">
                <a:latin typeface="Lexend" pitchFamily="2" charset="0"/>
              </a:rPr>
            </a:br>
            <a:r>
              <a:rPr lang="en-IN" sz="2400" dirty="0">
                <a:latin typeface="Lexend" pitchFamily="2" charset="0"/>
              </a:rPr>
              <a:t>Operating System : Windows 10 / 11 (64-bit)</a:t>
            </a:r>
            <a:br>
              <a:rPr lang="en-IN" sz="2400" dirty="0">
                <a:latin typeface="Lexend" pitchFamily="2" charset="0"/>
              </a:rPr>
            </a:br>
            <a:r>
              <a:rPr lang="en-IN" sz="2400" dirty="0">
                <a:latin typeface="Lexend" pitchFamily="2" charset="0"/>
              </a:rPr>
              <a:t>Programming Language : Python</a:t>
            </a:r>
            <a:br>
              <a:rPr lang="en-IN" sz="2400" dirty="0">
                <a:latin typeface="Lexend" pitchFamily="2" charset="0"/>
              </a:rPr>
            </a:br>
            <a:r>
              <a:rPr lang="en-IN" sz="2400" dirty="0">
                <a:latin typeface="Lexend" pitchFamily="2" charset="0"/>
              </a:rPr>
              <a:t>Frameworks : </a:t>
            </a:r>
            <a:r>
              <a:rPr lang="en-IN" sz="2400" dirty="0" err="1">
                <a:latin typeface="Lexend" pitchFamily="2" charset="0"/>
              </a:rPr>
              <a:t>PyTorch</a:t>
            </a:r>
            <a:r>
              <a:rPr lang="en-IN" sz="2400" dirty="0">
                <a:latin typeface="Lexend" pitchFamily="2" charset="0"/>
              </a:rPr>
              <a:t>, OpenCV, Flask (for optional deployment)</a:t>
            </a:r>
            <a:br>
              <a:rPr lang="en-IN" sz="2400" dirty="0">
                <a:latin typeface="Lexend" pitchFamily="2" charset="0"/>
              </a:rPr>
            </a:br>
            <a:r>
              <a:rPr lang="en-IN" sz="2400" dirty="0">
                <a:latin typeface="Lexend" pitchFamily="2" charset="0"/>
              </a:rPr>
              <a:t>Development Environment : Google Colab / VS Code</a:t>
            </a:r>
            <a:br>
              <a:rPr lang="en-IN" sz="2400" dirty="0">
                <a:latin typeface="Lexend" pitchFamily="2" charset="0"/>
              </a:rPr>
            </a:br>
            <a:r>
              <a:rPr lang="en-IN" sz="2400" dirty="0">
                <a:latin typeface="Lexend" pitchFamily="2" charset="0"/>
              </a:rPr>
              <a:t>Browser : Any modern browser (e.g., Chrome)</a:t>
            </a: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19</a:t>
            </a:fld>
            <a:endParaRPr lang="en-IN">
              <a:latin typeface="Lexend" pitchFamily="2" charset="0"/>
            </a:endParaRPr>
          </a:p>
        </p:txBody>
      </p:sp>
      <p:sp>
        <p:nvSpPr>
          <p:cNvPr id="4" name="Date Placeholder 4">
            <a:extLst>
              <a:ext uri="{FF2B5EF4-FFF2-40B4-BE49-F238E27FC236}">
                <a16:creationId xmlns:a16="http://schemas.microsoft.com/office/drawing/2014/main" id="{6C157AC6-DF10-AD02-32A1-3C8D1EEA4AD0}"/>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C16ED7E3-F005-86A2-FCDE-2A190F66FA41}"/>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309849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638300"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Lexend" pitchFamily="2" charset="0"/>
                <a:cs typeface="Times New Roman" pitchFamily="18" charset="0"/>
              </a:rPr>
              <a:t>Department of Computer Science and Engineering</a:t>
            </a:r>
          </a:p>
          <a:p>
            <a:pPr algn="ctr">
              <a:spcBef>
                <a:spcPct val="20000"/>
              </a:spcBef>
              <a:defRPr/>
            </a:pPr>
            <a:r>
              <a:rPr lang="en-US" sz="2400" b="1" kern="100" dirty="0">
                <a:solidFill>
                  <a:srgbClr val="FF0000"/>
                </a:solidFill>
                <a:latin typeface="Lexend" pitchFamily="2" charset="0"/>
                <a:ea typeface="Calibri" panose="020F0502020204030204" pitchFamily="34" charset="0"/>
                <a:cs typeface="Times New Roman" panose="02020603050405020304" pitchFamily="18" charset="0"/>
              </a:rPr>
              <a:t>YOLO-HF: A Compact System for Fire Detection and Alerting</a:t>
            </a:r>
            <a:endParaRPr lang="en-US" sz="2400" dirty="0">
              <a:solidFill>
                <a:srgbClr val="FF0000"/>
              </a:solidFill>
              <a:effectLst>
                <a:outerShdw blurRad="38100" dist="38100" dir="2700000" algn="tl">
                  <a:srgbClr val="000000">
                    <a:alpha val="43137"/>
                  </a:srgbClr>
                </a:outerShdw>
              </a:effectLst>
              <a:latin typeface="Lexend" pitchFamily="2" charset="0"/>
              <a:cs typeface="Times New Roman" pitchFamily="18" charset="0"/>
            </a:endParaRPr>
          </a:p>
        </p:txBody>
      </p:sp>
      <p:sp>
        <p:nvSpPr>
          <p:cNvPr id="16" name="Subtitle 2"/>
          <p:cNvSpPr>
            <a:spLocks noGrp="1"/>
          </p:cNvSpPr>
          <p:nvPr>
            <p:ph type="subTitle" idx="1"/>
          </p:nvPr>
        </p:nvSpPr>
        <p:spPr>
          <a:xfrm>
            <a:off x="1524000" y="1966120"/>
            <a:ext cx="9144000" cy="1341058"/>
          </a:xfrm>
        </p:spPr>
        <p:txBody>
          <a:bodyPr>
            <a:normAutofit/>
          </a:bodyPr>
          <a:lstStyle/>
          <a:p>
            <a:pPr eaLnBrk="1" hangingPunct="1"/>
            <a:r>
              <a:rPr lang="en-US" altLang="en-US" sz="1600" dirty="0">
                <a:solidFill>
                  <a:schemeClr val="tx1"/>
                </a:solidFill>
                <a:latin typeface="Lexend" pitchFamily="2" charset="0"/>
                <a:cs typeface="Times New Roman" pitchFamily="18" charset="0"/>
              </a:rPr>
              <a:t>PRESENTED BY</a:t>
            </a:r>
          </a:p>
        </p:txBody>
      </p:sp>
      <p:sp>
        <p:nvSpPr>
          <p:cNvPr id="17" name="Subtitle 2"/>
          <p:cNvSpPr txBox="1">
            <a:spLocks/>
          </p:cNvSpPr>
          <p:nvPr/>
        </p:nvSpPr>
        <p:spPr bwMode="auto">
          <a:xfrm>
            <a:off x="2667000" y="3429000"/>
            <a:ext cx="6858000" cy="2581071"/>
          </a:xfrm>
          <a:prstGeom prst="rect">
            <a:avLst/>
          </a:prstGeom>
          <a:noFill/>
          <a:ln w="9525">
            <a:noFill/>
            <a:miter lim="800000"/>
            <a:headEnd/>
            <a:tailEnd/>
          </a:ln>
        </p:spPr>
        <p:txBody>
          <a:bodyPr/>
          <a:lstStyle/>
          <a:p>
            <a:pPr algn="ctr" eaLnBrk="1" hangingPunct="1">
              <a:spcBef>
                <a:spcPct val="20000"/>
              </a:spcBef>
              <a:buFont typeface="Wingdings" pitchFamily="2" charset="2"/>
              <a:buNone/>
            </a:pPr>
            <a:endParaRPr lang="en-US" altLang="en-US" sz="900" dirty="0">
              <a:solidFill>
                <a:srgbClr val="006600"/>
              </a:solidFill>
              <a:latin typeface="Lexend" pitchFamily="2" charset="0"/>
              <a:cs typeface="Times New Roman" pitchFamily="18" charset="0"/>
            </a:endParaRPr>
          </a:p>
          <a:p>
            <a:pPr algn="ctr" eaLnBrk="1" hangingPunct="1">
              <a:spcBef>
                <a:spcPct val="20000"/>
              </a:spcBef>
              <a:buFont typeface="Wingdings" pitchFamily="2" charset="2"/>
              <a:buNone/>
            </a:pPr>
            <a:r>
              <a:rPr lang="en-US" altLang="en-US" dirty="0">
                <a:solidFill>
                  <a:srgbClr val="006600"/>
                </a:solidFill>
                <a:latin typeface="Lexend" pitchFamily="2" charset="0"/>
                <a:cs typeface="Times New Roman" pitchFamily="18" charset="0"/>
              </a:rPr>
              <a:t>Under the Guidance of,</a:t>
            </a:r>
            <a:endParaRPr lang="en-US" altLang="en-US" b="1" dirty="0">
              <a:solidFill>
                <a:srgbClr val="006600"/>
              </a:solidFill>
              <a:latin typeface="Lexend" pitchFamily="2"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Lexend" pitchFamily="2" charset="0"/>
              <a:cs typeface="Times New Roman" pitchFamily="18" charset="0"/>
            </a:endParaRPr>
          </a:p>
          <a:p>
            <a:pPr algn="ctr">
              <a:spcBef>
                <a:spcPct val="20000"/>
              </a:spcBef>
            </a:pPr>
            <a:r>
              <a:rPr lang="en-US" sz="1800" b="1" kern="100" dirty="0" err="1">
                <a:solidFill>
                  <a:schemeClr val="tx1">
                    <a:lumMod val="95000"/>
                    <a:lumOff val="5000"/>
                  </a:schemeClr>
                </a:solidFill>
                <a:effectLst/>
                <a:latin typeface="Lexend" pitchFamily="2" charset="0"/>
                <a:ea typeface="Calibri" panose="020F0502020204030204" pitchFamily="34" charset="0"/>
                <a:cs typeface="Times New Roman" panose="02020603050405020304" pitchFamily="18" charset="0"/>
              </a:rPr>
              <a:t>Dr.S.N.Tirumala</a:t>
            </a:r>
            <a:r>
              <a:rPr lang="en-US" sz="1800" b="1" kern="100" dirty="0">
                <a:solidFill>
                  <a:schemeClr val="tx1">
                    <a:lumMod val="95000"/>
                    <a:lumOff val="5000"/>
                  </a:schemeClr>
                </a:solidFill>
                <a:effectLst/>
                <a:latin typeface="Lexend" pitchFamily="2" charset="0"/>
                <a:ea typeface="Calibri" panose="020F0502020204030204" pitchFamily="34" charset="0"/>
                <a:cs typeface="Times New Roman" panose="02020603050405020304" pitchFamily="18" charset="0"/>
              </a:rPr>
              <a:t> Rao </a:t>
            </a:r>
            <a:r>
              <a:rPr lang="en-US" sz="1800" b="1" kern="100" baseline="-25000" dirty="0" err="1">
                <a:solidFill>
                  <a:schemeClr val="tx1">
                    <a:lumMod val="95000"/>
                    <a:lumOff val="5000"/>
                  </a:schemeClr>
                </a:solidFill>
                <a:effectLst/>
                <a:latin typeface="Lexend" pitchFamily="2" charset="0"/>
                <a:ea typeface="Calibri" panose="020F0502020204030204" pitchFamily="34" charset="0"/>
                <a:cs typeface="Times New Roman" panose="02020603050405020304" pitchFamily="18" charset="0"/>
              </a:rPr>
              <a:t>M.Tech</a:t>
            </a:r>
            <a:r>
              <a:rPr lang="en-US" sz="1800" b="1" kern="100" baseline="-25000" dirty="0">
                <a:solidFill>
                  <a:schemeClr val="tx1">
                    <a:lumMod val="95000"/>
                    <a:lumOff val="5000"/>
                  </a:schemeClr>
                </a:solidFill>
                <a:effectLst/>
                <a:latin typeface="Lexend" pitchFamily="2" charset="0"/>
                <a:ea typeface="Calibri" panose="020F0502020204030204" pitchFamily="34" charset="0"/>
                <a:cs typeface="Times New Roman" panose="02020603050405020304" pitchFamily="18" charset="0"/>
              </a:rPr>
              <a:t> , Ph.D. ,</a:t>
            </a:r>
            <a:endParaRPr lang="en-IN" sz="1800" b="1" kern="100" baseline="-25000" dirty="0">
              <a:solidFill>
                <a:schemeClr val="tx1">
                  <a:lumMod val="95000"/>
                  <a:lumOff val="5000"/>
                </a:schemeClr>
              </a:solidFill>
              <a:effectLst/>
              <a:latin typeface="Lexend" pitchFamily="2" charset="0"/>
              <a:ea typeface="Calibri" panose="020F0502020204030204" pitchFamily="34" charset="0"/>
              <a:cs typeface="Times New Roman" panose="02020603050405020304" pitchFamily="18" charset="0"/>
            </a:endParaRPr>
          </a:p>
          <a:p>
            <a:pPr algn="ctr" eaLnBrk="1" hangingPunct="1">
              <a:lnSpc>
                <a:spcPct val="150000"/>
              </a:lnSpc>
              <a:spcBef>
                <a:spcPct val="20000"/>
              </a:spcBef>
              <a:buFont typeface="Wingdings" pitchFamily="2" charset="2"/>
              <a:buNone/>
            </a:pPr>
            <a:r>
              <a:rPr lang="en-US" sz="1600" b="1" kern="100" dirty="0">
                <a:solidFill>
                  <a:schemeClr val="tx1">
                    <a:lumMod val="95000"/>
                    <a:lumOff val="5000"/>
                  </a:schemeClr>
                </a:solidFill>
                <a:effectLst/>
                <a:latin typeface="Lexend" pitchFamily="2" charset="0"/>
                <a:ea typeface="Calibri" panose="020F0502020204030204" pitchFamily="34" charset="0"/>
                <a:cs typeface="Times New Roman" panose="02020603050405020304" pitchFamily="18" charset="0"/>
              </a:rPr>
              <a:t>Professor &amp; HOD,</a:t>
            </a:r>
            <a:endParaRPr lang="en-US" altLang="en-US" sz="1600" b="1" dirty="0">
              <a:solidFill>
                <a:schemeClr val="tx1">
                  <a:lumMod val="95000"/>
                  <a:lumOff val="5000"/>
                </a:schemeClr>
              </a:solidFill>
              <a:latin typeface="Lexend" pitchFamily="2" charset="0"/>
              <a:cs typeface="Times New Roman" pitchFamily="18" charset="0"/>
            </a:endParaRP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Lexend" pitchFamily="2"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Lexend" pitchFamily="2" charset="0"/>
                <a:cs typeface="Times New Roman" pitchFamily="18" charset="0"/>
              </a:rPr>
              <a:t>Narasaraopeta Engineering College (Autonomous),</a:t>
            </a: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Lexend" pitchFamily="2" charset="0"/>
                <a:cs typeface="Times New Roman" pitchFamily="18" charset="0"/>
              </a:rPr>
              <a:t>Narasaraopet- 522 601.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a:latin typeface="Lexend" pitchFamily="2" charset="0"/>
                <a:cs typeface="Times New Roman" panose="02020603050405020304" pitchFamily="18" charset="0"/>
              </a:rPr>
              <a:t>2</a:t>
            </a:r>
          </a:p>
        </p:txBody>
      </p:sp>
      <p:sp>
        <p:nvSpPr>
          <p:cNvPr id="2" name="Date Placeholder 4">
            <a:extLst>
              <a:ext uri="{FF2B5EF4-FFF2-40B4-BE49-F238E27FC236}">
                <a16:creationId xmlns:a16="http://schemas.microsoft.com/office/drawing/2014/main" id="{181042A4-FA6E-FCB6-C80E-57ABC4A9878A}"/>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3" name="Footer Placeholder 5">
            <a:extLst>
              <a:ext uri="{FF2B5EF4-FFF2-40B4-BE49-F238E27FC236}">
                <a16:creationId xmlns:a16="http://schemas.microsoft.com/office/drawing/2014/main" id="{C9217963-508C-8CB4-2062-B03C109C8B78}"/>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graphicFrame>
        <p:nvGraphicFramePr>
          <p:cNvPr id="6" name="Table 5">
            <a:extLst>
              <a:ext uri="{FF2B5EF4-FFF2-40B4-BE49-F238E27FC236}">
                <a16:creationId xmlns:a16="http://schemas.microsoft.com/office/drawing/2014/main" id="{8BAFF661-95BE-F047-2D27-5C540B897A80}"/>
              </a:ext>
            </a:extLst>
          </p:cNvPr>
          <p:cNvGraphicFramePr>
            <a:graphicFrameLocks noGrp="1"/>
          </p:cNvGraphicFramePr>
          <p:nvPr>
            <p:extLst>
              <p:ext uri="{D42A27DB-BD31-4B8C-83A1-F6EECF244321}">
                <p14:modId xmlns:p14="http://schemas.microsoft.com/office/powerpoint/2010/main" val="2397048660"/>
              </p:ext>
            </p:extLst>
          </p:nvPr>
        </p:nvGraphicFramePr>
        <p:xfrm>
          <a:off x="4477139" y="2304660"/>
          <a:ext cx="4133461" cy="1124340"/>
        </p:xfrm>
        <a:graphic>
          <a:graphicData uri="http://schemas.openxmlformats.org/drawingml/2006/table">
            <a:tbl>
              <a:tblPr>
                <a:tableStyleId>{5C22544A-7EE6-4342-B048-85BDC9FD1C3A}</a:tableStyleId>
              </a:tblPr>
              <a:tblGrid>
                <a:gridCol w="2324877">
                  <a:extLst>
                    <a:ext uri="{9D8B030D-6E8A-4147-A177-3AD203B41FA5}">
                      <a16:colId xmlns:a16="http://schemas.microsoft.com/office/drawing/2014/main" val="626964380"/>
                    </a:ext>
                  </a:extLst>
                </a:gridCol>
                <a:gridCol w="1808584">
                  <a:extLst>
                    <a:ext uri="{9D8B030D-6E8A-4147-A177-3AD203B41FA5}">
                      <a16:colId xmlns:a16="http://schemas.microsoft.com/office/drawing/2014/main" val="1085372567"/>
                    </a:ext>
                  </a:extLst>
                </a:gridCol>
              </a:tblGrid>
              <a:tr h="281085">
                <a:tc>
                  <a:txBody>
                    <a:bodyPr/>
                    <a:lstStyle/>
                    <a:p>
                      <a:pPr algn="l" fontAlgn="b">
                        <a:buNone/>
                      </a:pPr>
                      <a:r>
                        <a:rPr lang="en-IN" sz="1400" u="none" strike="noStrike" dirty="0">
                          <a:effectLst/>
                          <a:latin typeface="Lexend" pitchFamily="2" charset="0"/>
                        </a:rPr>
                        <a:t>Yaswanth Gunda</a:t>
                      </a:r>
                      <a:endParaRPr lang="en-IN" sz="1400" b="0" i="0" u="none" strike="noStrike" dirty="0">
                        <a:solidFill>
                          <a:srgbClr val="000000"/>
                        </a:solidFill>
                        <a:effectLst/>
                        <a:latin typeface="Lexend" pitchFamily="2" charset="0"/>
                      </a:endParaRPr>
                    </a:p>
                  </a:txBody>
                  <a:tcPr marL="7620" marR="7620" marT="7620" marB="0" anchor="b">
                    <a:noFill/>
                  </a:tcPr>
                </a:tc>
                <a:tc>
                  <a:txBody>
                    <a:bodyPr/>
                    <a:lstStyle/>
                    <a:p>
                      <a:pPr algn="l" fontAlgn="b">
                        <a:buNone/>
                      </a:pPr>
                      <a:r>
                        <a:rPr lang="en-IN" sz="1400" u="none" strike="noStrike" dirty="0">
                          <a:effectLst/>
                          <a:latin typeface="Lexend" pitchFamily="2" charset="0"/>
                        </a:rPr>
                        <a:t>22471A0592</a:t>
                      </a:r>
                      <a:endParaRPr lang="en-IN" sz="1400" b="0" i="0" u="none" strike="noStrike" dirty="0">
                        <a:solidFill>
                          <a:srgbClr val="000000"/>
                        </a:solidFill>
                        <a:effectLst/>
                        <a:latin typeface="Lexend" pitchFamily="2" charset="0"/>
                      </a:endParaRPr>
                    </a:p>
                  </a:txBody>
                  <a:tcPr marL="7620" marR="7620" marT="7620" marB="0" anchor="b">
                    <a:noFill/>
                  </a:tcPr>
                </a:tc>
                <a:extLst>
                  <a:ext uri="{0D108BD9-81ED-4DB2-BD59-A6C34878D82A}">
                    <a16:rowId xmlns:a16="http://schemas.microsoft.com/office/drawing/2014/main" val="998710673"/>
                  </a:ext>
                </a:extLst>
              </a:tr>
              <a:tr h="281085">
                <a:tc>
                  <a:txBody>
                    <a:bodyPr/>
                    <a:lstStyle/>
                    <a:p>
                      <a:pPr algn="l" fontAlgn="b">
                        <a:buNone/>
                      </a:pPr>
                      <a:r>
                        <a:rPr lang="en-IN" sz="1400" u="none" strike="noStrike" dirty="0">
                          <a:effectLst/>
                          <a:latin typeface="Lexend" pitchFamily="2" charset="0"/>
                        </a:rPr>
                        <a:t>Ranjith Kumar </a:t>
                      </a:r>
                      <a:r>
                        <a:rPr lang="en-IN" sz="1400" u="none" strike="noStrike" dirty="0" err="1">
                          <a:effectLst/>
                          <a:latin typeface="Lexend" pitchFamily="2" charset="0"/>
                        </a:rPr>
                        <a:t>Garikapati</a:t>
                      </a:r>
                      <a:endParaRPr lang="en-IN" sz="1400" b="0" i="0" u="none" strike="noStrike" dirty="0">
                        <a:solidFill>
                          <a:srgbClr val="000000"/>
                        </a:solidFill>
                        <a:effectLst/>
                        <a:latin typeface="Lexend" pitchFamily="2" charset="0"/>
                      </a:endParaRPr>
                    </a:p>
                  </a:txBody>
                  <a:tcPr marL="7620" marR="7620" marT="7620" marB="0" anchor="b">
                    <a:noFill/>
                  </a:tcPr>
                </a:tc>
                <a:tc>
                  <a:txBody>
                    <a:bodyPr/>
                    <a:lstStyle/>
                    <a:p>
                      <a:pPr algn="l" fontAlgn="b">
                        <a:buNone/>
                      </a:pPr>
                      <a:r>
                        <a:rPr lang="en-IN" sz="1400" u="none" strike="noStrike">
                          <a:effectLst/>
                          <a:latin typeface="Lexend" pitchFamily="2" charset="0"/>
                        </a:rPr>
                        <a:t>22471A0589</a:t>
                      </a:r>
                      <a:endParaRPr lang="en-IN" sz="1400" b="0" i="0" u="none" strike="noStrike">
                        <a:solidFill>
                          <a:srgbClr val="000000"/>
                        </a:solidFill>
                        <a:effectLst/>
                        <a:latin typeface="Lexend" pitchFamily="2" charset="0"/>
                      </a:endParaRPr>
                    </a:p>
                  </a:txBody>
                  <a:tcPr marL="7620" marR="7620" marT="7620" marB="0" anchor="b">
                    <a:noFill/>
                  </a:tcPr>
                </a:tc>
                <a:extLst>
                  <a:ext uri="{0D108BD9-81ED-4DB2-BD59-A6C34878D82A}">
                    <a16:rowId xmlns:a16="http://schemas.microsoft.com/office/drawing/2014/main" val="2788832079"/>
                  </a:ext>
                </a:extLst>
              </a:tr>
              <a:tr h="281085">
                <a:tc>
                  <a:txBody>
                    <a:bodyPr/>
                    <a:lstStyle/>
                    <a:p>
                      <a:pPr algn="l" fontAlgn="b">
                        <a:buNone/>
                      </a:pPr>
                      <a:r>
                        <a:rPr lang="en-IN" sz="1400" u="none" strike="noStrike">
                          <a:effectLst/>
                          <a:latin typeface="Lexend" pitchFamily="2" charset="0"/>
                        </a:rPr>
                        <a:t>Bala Muneendra Chilaka</a:t>
                      </a:r>
                      <a:endParaRPr lang="en-IN" sz="1400" b="0" i="0" u="none" strike="noStrike">
                        <a:solidFill>
                          <a:srgbClr val="000000"/>
                        </a:solidFill>
                        <a:effectLst/>
                        <a:latin typeface="Lexend" pitchFamily="2" charset="0"/>
                      </a:endParaRPr>
                    </a:p>
                  </a:txBody>
                  <a:tcPr marL="7620" marR="7620" marT="7620" marB="0" anchor="b">
                    <a:noFill/>
                  </a:tcPr>
                </a:tc>
                <a:tc>
                  <a:txBody>
                    <a:bodyPr/>
                    <a:lstStyle/>
                    <a:p>
                      <a:pPr algn="l" fontAlgn="b">
                        <a:buNone/>
                      </a:pPr>
                      <a:r>
                        <a:rPr lang="en-IN" sz="1400" u="none" strike="noStrike" dirty="0">
                          <a:effectLst/>
                          <a:latin typeface="Lexend" pitchFamily="2" charset="0"/>
                        </a:rPr>
                        <a:t>22471A05A8</a:t>
                      </a:r>
                      <a:endParaRPr lang="en-IN" sz="1400" b="0" i="0" u="none" strike="noStrike" dirty="0">
                        <a:solidFill>
                          <a:srgbClr val="000000"/>
                        </a:solidFill>
                        <a:effectLst/>
                        <a:latin typeface="Lexend" pitchFamily="2" charset="0"/>
                      </a:endParaRPr>
                    </a:p>
                  </a:txBody>
                  <a:tcPr marL="7620" marR="7620" marT="7620" marB="0" anchor="b">
                    <a:noFill/>
                  </a:tcPr>
                </a:tc>
                <a:extLst>
                  <a:ext uri="{0D108BD9-81ED-4DB2-BD59-A6C34878D82A}">
                    <a16:rowId xmlns:a16="http://schemas.microsoft.com/office/drawing/2014/main" val="3942662471"/>
                  </a:ext>
                </a:extLst>
              </a:tr>
              <a:tr h="281085">
                <a:tc>
                  <a:txBody>
                    <a:bodyPr/>
                    <a:lstStyle/>
                    <a:p>
                      <a:pPr algn="l" fontAlgn="b">
                        <a:buNone/>
                      </a:pPr>
                      <a:r>
                        <a:rPr lang="en-IN" sz="1400" u="none" strike="noStrike">
                          <a:effectLst/>
                          <a:latin typeface="Lexend" pitchFamily="2" charset="0"/>
                        </a:rPr>
                        <a:t>Tarun Bellamkonda</a:t>
                      </a:r>
                      <a:endParaRPr lang="en-IN" sz="1400" b="0" i="0" u="none" strike="noStrike">
                        <a:solidFill>
                          <a:srgbClr val="000000"/>
                        </a:solidFill>
                        <a:effectLst/>
                        <a:latin typeface="Lexend" pitchFamily="2" charset="0"/>
                      </a:endParaRPr>
                    </a:p>
                  </a:txBody>
                  <a:tcPr marL="7620" marR="7620" marT="7620" marB="0" anchor="b">
                    <a:noFill/>
                  </a:tcPr>
                </a:tc>
                <a:tc>
                  <a:txBody>
                    <a:bodyPr/>
                    <a:lstStyle/>
                    <a:p>
                      <a:pPr algn="l" fontAlgn="b">
                        <a:buNone/>
                      </a:pPr>
                      <a:r>
                        <a:rPr lang="en-IN" sz="1400" u="none" strike="noStrike" dirty="0">
                          <a:effectLst/>
                          <a:latin typeface="Lexend" pitchFamily="2" charset="0"/>
                        </a:rPr>
                        <a:t>22471A0576</a:t>
                      </a:r>
                      <a:endParaRPr lang="en-IN" sz="1400" b="0" i="0" u="none" strike="noStrike" dirty="0">
                        <a:solidFill>
                          <a:srgbClr val="000000"/>
                        </a:solidFill>
                        <a:effectLst/>
                        <a:latin typeface="Lexend" pitchFamily="2" charset="0"/>
                      </a:endParaRPr>
                    </a:p>
                  </a:txBody>
                  <a:tcPr marL="7620" marR="7620" marT="7620" marB="0" anchor="b">
                    <a:noFill/>
                  </a:tcPr>
                </a:tc>
                <a:extLst>
                  <a:ext uri="{0D108BD9-81ED-4DB2-BD59-A6C34878D82A}">
                    <a16:rowId xmlns:a16="http://schemas.microsoft.com/office/drawing/2014/main" val="1267667604"/>
                  </a:ext>
                </a:extLst>
              </a:tr>
            </a:tbl>
          </a:graphicData>
        </a:graphic>
      </p:graphicFrame>
    </p:spTree>
    <p:extLst>
      <p:ext uri="{BB962C8B-B14F-4D97-AF65-F5344CB8AC3E}">
        <p14:creationId xmlns:p14="http://schemas.microsoft.com/office/powerpoint/2010/main" val="260334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0700"/>
            <a:ext cx="10515600" cy="787400"/>
          </a:xfrm>
        </p:spPr>
        <p:txBody>
          <a:bodyPr/>
          <a:lstStyle/>
          <a:p>
            <a:r>
              <a:rPr lang="en-US" b="1" dirty="0">
                <a:latin typeface="Lexend" pitchFamily="2" charset="0"/>
                <a:cs typeface="Times New Roman" panose="02020603050405020304" pitchFamily="18" charset="0"/>
              </a:rPr>
              <a:t>Challenges  Vs Overcomes</a:t>
            </a:r>
            <a:endParaRPr lang="en-IN" b="1" dirty="0">
              <a:latin typeface="Lexend" pitchFamily="2"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20</a:t>
            </a:fld>
            <a:endParaRPr lang="en-IN">
              <a:latin typeface="Lexend" pitchFamily="2" charset="0"/>
            </a:endParaRPr>
          </a:p>
        </p:txBody>
      </p:sp>
      <p:graphicFrame>
        <p:nvGraphicFramePr>
          <p:cNvPr id="10" name="Table 9">
            <a:extLst>
              <a:ext uri="{FF2B5EF4-FFF2-40B4-BE49-F238E27FC236}">
                <a16:creationId xmlns:a16="http://schemas.microsoft.com/office/drawing/2014/main" id="{C3251763-E259-F7A5-8244-48333B5DCB6F}"/>
              </a:ext>
            </a:extLst>
          </p:cNvPr>
          <p:cNvGraphicFramePr>
            <a:graphicFrameLocks noGrp="1"/>
          </p:cNvGraphicFramePr>
          <p:nvPr>
            <p:extLst>
              <p:ext uri="{D42A27DB-BD31-4B8C-83A1-F6EECF244321}">
                <p14:modId xmlns:p14="http://schemas.microsoft.com/office/powerpoint/2010/main" val="257100932"/>
              </p:ext>
            </p:extLst>
          </p:nvPr>
        </p:nvGraphicFramePr>
        <p:xfrm>
          <a:off x="883460" y="1463658"/>
          <a:ext cx="10425080" cy="4538940"/>
        </p:xfrm>
        <a:graphic>
          <a:graphicData uri="http://schemas.openxmlformats.org/drawingml/2006/table">
            <a:tbl>
              <a:tblPr>
                <a:tableStyleId>{7DF18680-E054-41AD-8BC1-D1AEF772440D}</a:tableStyleId>
              </a:tblPr>
              <a:tblGrid>
                <a:gridCol w="5212540">
                  <a:extLst>
                    <a:ext uri="{9D8B030D-6E8A-4147-A177-3AD203B41FA5}">
                      <a16:colId xmlns:a16="http://schemas.microsoft.com/office/drawing/2014/main" val="4120668238"/>
                    </a:ext>
                  </a:extLst>
                </a:gridCol>
                <a:gridCol w="5212540">
                  <a:extLst>
                    <a:ext uri="{9D8B030D-6E8A-4147-A177-3AD203B41FA5}">
                      <a16:colId xmlns:a16="http://schemas.microsoft.com/office/drawing/2014/main" val="1893087130"/>
                    </a:ext>
                  </a:extLst>
                </a:gridCol>
              </a:tblGrid>
              <a:tr h="362611">
                <a:tc>
                  <a:txBody>
                    <a:bodyPr/>
                    <a:lstStyle/>
                    <a:p>
                      <a:pPr>
                        <a:buNone/>
                      </a:pPr>
                      <a:r>
                        <a:rPr lang="en-IN" sz="1600" b="1" dirty="0">
                          <a:latin typeface="Lexend" pitchFamily="2" charset="0"/>
                        </a:rPr>
                        <a:t>Challenges Faced</a:t>
                      </a:r>
                      <a:endParaRPr lang="en-IN" sz="1600" dirty="0">
                        <a:latin typeface="Lexend" pitchFamily="2" charset="0"/>
                      </a:endParaRPr>
                    </a:p>
                  </a:txBody>
                  <a:tcPr marL="90653" marR="90653" marT="45326" marB="45326" anchor="ctr">
                    <a:solidFill>
                      <a:schemeClr val="accent1"/>
                    </a:solidFill>
                  </a:tcPr>
                </a:tc>
                <a:tc>
                  <a:txBody>
                    <a:bodyPr/>
                    <a:lstStyle/>
                    <a:p>
                      <a:pPr>
                        <a:buNone/>
                      </a:pPr>
                      <a:r>
                        <a:rPr lang="en-IN" sz="1600" b="1" dirty="0">
                          <a:latin typeface="Lexend" pitchFamily="2" charset="0"/>
                        </a:rPr>
                        <a:t>Solutions Implemented</a:t>
                      </a:r>
                      <a:endParaRPr lang="en-IN" sz="1600" dirty="0">
                        <a:latin typeface="Lexend" pitchFamily="2" charset="0"/>
                      </a:endParaRPr>
                    </a:p>
                  </a:txBody>
                  <a:tcPr marL="90653" marR="90653" marT="45326" marB="45326" anchor="ctr">
                    <a:solidFill>
                      <a:schemeClr val="accent1"/>
                    </a:solidFill>
                  </a:tcPr>
                </a:tc>
                <a:extLst>
                  <a:ext uri="{0D108BD9-81ED-4DB2-BD59-A6C34878D82A}">
                    <a16:rowId xmlns:a16="http://schemas.microsoft.com/office/drawing/2014/main" val="3726850519"/>
                  </a:ext>
                </a:extLst>
              </a:tr>
              <a:tr h="906529">
                <a:tc>
                  <a:txBody>
                    <a:bodyPr/>
                    <a:lstStyle/>
                    <a:p>
                      <a:pPr>
                        <a:buNone/>
                      </a:pPr>
                      <a:r>
                        <a:rPr lang="en-US" sz="1600" b="1" dirty="0">
                          <a:latin typeface="Lexend" pitchFamily="2" charset="0"/>
                        </a:rPr>
                        <a:t>False Alarms in Complex Environments</a:t>
                      </a:r>
                      <a:r>
                        <a:rPr lang="en-US" sz="1600" dirty="0">
                          <a:latin typeface="Lexend" pitchFamily="2" charset="0"/>
                        </a:rPr>
                        <a:t> – Light reflections, sunlight, or smoke-like patterns caused incorrect detections.</a:t>
                      </a:r>
                    </a:p>
                  </a:txBody>
                  <a:tcPr marL="90653" marR="90653" marT="45326" marB="45326" anchor="ctr">
                    <a:solidFill>
                      <a:schemeClr val="accent1">
                        <a:lumMod val="20000"/>
                        <a:lumOff val="80000"/>
                      </a:schemeClr>
                    </a:solidFill>
                  </a:tcPr>
                </a:tc>
                <a:tc>
                  <a:txBody>
                    <a:bodyPr/>
                    <a:lstStyle/>
                    <a:p>
                      <a:pPr>
                        <a:buNone/>
                      </a:pPr>
                      <a:r>
                        <a:rPr lang="en-US" sz="1600" b="1">
                          <a:latin typeface="Lexend" pitchFamily="2" charset="0"/>
                        </a:rPr>
                        <a:t>Confidence Threshold + NMS Tuning</a:t>
                      </a:r>
                      <a:r>
                        <a:rPr lang="en-US" sz="1600">
                          <a:latin typeface="Lexend" pitchFamily="2" charset="0"/>
                        </a:rPr>
                        <a:t> – Adjusted detection threshold and non-maximum suppression to reduce false positives.</a:t>
                      </a:r>
                    </a:p>
                  </a:txBody>
                  <a:tcPr marL="90653" marR="90653" marT="45326" marB="45326" anchor="ctr">
                    <a:solidFill>
                      <a:schemeClr val="accent1">
                        <a:lumMod val="20000"/>
                        <a:lumOff val="80000"/>
                      </a:schemeClr>
                    </a:solidFill>
                  </a:tcPr>
                </a:tc>
                <a:extLst>
                  <a:ext uri="{0D108BD9-81ED-4DB2-BD59-A6C34878D82A}">
                    <a16:rowId xmlns:a16="http://schemas.microsoft.com/office/drawing/2014/main" val="2192381772"/>
                  </a:ext>
                </a:extLst>
              </a:tr>
              <a:tr h="906529">
                <a:tc>
                  <a:txBody>
                    <a:bodyPr/>
                    <a:lstStyle/>
                    <a:p>
                      <a:pPr>
                        <a:buNone/>
                      </a:pPr>
                      <a:r>
                        <a:rPr lang="en-US" sz="1600" b="1">
                          <a:latin typeface="Lexend" pitchFamily="2" charset="0"/>
                        </a:rPr>
                        <a:t>Difficulty Detecting Faint or Early-Stage Smoke</a:t>
                      </a:r>
                      <a:r>
                        <a:rPr lang="en-US" sz="1600">
                          <a:latin typeface="Lexend" pitchFamily="2" charset="0"/>
                        </a:rPr>
                        <a:t> – Subtle smoke trails were often missed in baseline YOLO models.</a:t>
                      </a:r>
                    </a:p>
                  </a:txBody>
                  <a:tcPr marL="90653" marR="90653" marT="45326" marB="45326" anchor="ctr">
                    <a:solidFill>
                      <a:schemeClr val="accent1">
                        <a:lumMod val="20000"/>
                        <a:lumOff val="80000"/>
                      </a:schemeClr>
                    </a:solidFill>
                  </a:tcPr>
                </a:tc>
                <a:tc>
                  <a:txBody>
                    <a:bodyPr/>
                    <a:lstStyle/>
                    <a:p>
                      <a:pPr>
                        <a:buNone/>
                      </a:pPr>
                      <a:r>
                        <a:rPr lang="en-US" sz="1600" b="1">
                          <a:latin typeface="Lexend" pitchFamily="2" charset="0"/>
                        </a:rPr>
                        <a:t>PBCA &amp; CBPS Attention Modules</a:t>
                      </a:r>
                      <a:r>
                        <a:rPr lang="en-US" sz="1600">
                          <a:latin typeface="Lexend" pitchFamily="2" charset="0"/>
                        </a:rPr>
                        <a:t> – Enhanced feature sensitivity to subtle fire–smoke patterns.</a:t>
                      </a:r>
                    </a:p>
                  </a:txBody>
                  <a:tcPr marL="90653" marR="90653" marT="45326" marB="45326" anchor="ctr">
                    <a:solidFill>
                      <a:schemeClr val="accent1">
                        <a:lumMod val="20000"/>
                        <a:lumOff val="80000"/>
                      </a:schemeClr>
                    </a:solidFill>
                  </a:tcPr>
                </a:tc>
                <a:extLst>
                  <a:ext uri="{0D108BD9-81ED-4DB2-BD59-A6C34878D82A}">
                    <a16:rowId xmlns:a16="http://schemas.microsoft.com/office/drawing/2014/main" val="379776446"/>
                  </a:ext>
                </a:extLst>
              </a:tr>
              <a:tr h="634570">
                <a:tc>
                  <a:txBody>
                    <a:bodyPr/>
                    <a:lstStyle/>
                    <a:p>
                      <a:pPr>
                        <a:buNone/>
                      </a:pPr>
                      <a:r>
                        <a:rPr lang="en-US" sz="1600" b="1" dirty="0">
                          <a:latin typeface="Lexend" pitchFamily="2" charset="0"/>
                        </a:rPr>
                        <a:t>Real-Time Processing Requirements</a:t>
                      </a:r>
                      <a:r>
                        <a:rPr lang="en-US" sz="1600" dirty="0">
                          <a:latin typeface="Lexend" pitchFamily="2" charset="0"/>
                        </a:rPr>
                        <a:t> – Continuous video monitoring required fast inference.</a:t>
                      </a:r>
                    </a:p>
                  </a:txBody>
                  <a:tcPr marL="90653" marR="90653" marT="45326" marB="45326" anchor="ctr">
                    <a:solidFill>
                      <a:schemeClr val="accent1">
                        <a:lumMod val="20000"/>
                        <a:lumOff val="80000"/>
                      </a:schemeClr>
                    </a:solidFill>
                  </a:tcPr>
                </a:tc>
                <a:tc>
                  <a:txBody>
                    <a:bodyPr/>
                    <a:lstStyle/>
                    <a:p>
                      <a:pPr>
                        <a:buNone/>
                      </a:pPr>
                      <a:r>
                        <a:rPr lang="en-US" sz="1600" b="1" dirty="0">
                          <a:latin typeface="Lexend" pitchFamily="2" charset="0"/>
                        </a:rPr>
                        <a:t>Lightweight YOLOv5s Backbone</a:t>
                      </a:r>
                      <a:r>
                        <a:rPr lang="en-US" sz="1600" dirty="0">
                          <a:latin typeface="Lexend" pitchFamily="2" charset="0"/>
                        </a:rPr>
                        <a:t> – Maintained high FPS while improving accuracy.</a:t>
                      </a:r>
                    </a:p>
                  </a:txBody>
                  <a:tcPr marL="90653" marR="90653" marT="45326" marB="45326" anchor="ctr">
                    <a:solidFill>
                      <a:schemeClr val="accent1">
                        <a:lumMod val="20000"/>
                        <a:lumOff val="80000"/>
                      </a:schemeClr>
                    </a:solidFill>
                  </a:tcPr>
                </a:tc>
                <a:extLst>
                  <a:ext uri="{0D108BD9-81ED-4DB2-BD59-A6C34878D82A}">
                    <a16:rowId xmlns:a16="http://schemas.microsoft.com/office/drawing/2014/main" val="619839913"/>
                  </a:ext>
                </a:extLst>
              </a:tr>
              <a:tr h="906529">
                <a:tc>
                  <a:txBody>
                    <a:bodyPr/>
                    <a:lstStyle/>
                    <a:p>
                      <a:pPr>
                        <a:buNone/>
                      </a:pPr>
                      <a:r>
                        <a:rPr lang="en-US" sz="1600" b="1">
                          <a:latin typeface="Lexend" pitchFamily="2" charset="0"/>
                        </a:rPr>
                        <a:t>Varied Lighting and Scene Conditions</a:t>
                      </a:r>
                      <a:r>
                        <a:rPr lang="en-US" sz="1600">
                          <a:latin typeface="Lexend" pitchFamily="2" charset="0"/>
                        </a:rPr>
                        <a:t> – Indoor, outdoor, night, and hazy conditions reduced consistency.</a:t>
                      </a:r>
                    </a:p>
                  </a:txBody>
                  <a:tcPr marL="90653" marR="90653" marT="45326" marB="45326" anchor="ctr">
                    <a:solidFill>
                      <a:schemeClr val="accent1">
                        <a:lumMod val="20000"/>
                        <a:lumOff val="80000"/>
                      </a:schemeClr>
                    </a:solidFill>
                  </a:tcPr>
                </a:tc>
                <a:tc>
                  <a:txBody>
                    <a:bodyPr/>
                    <a:lstStyle/>
                    <a:p>
                      <a:pPr>
                        <a:buNone/>
                      </a:pPr>
                      <a:r>
                        <a:rPr lang="en-US" sz="1600" b="1">
                          <a:latin typeface="Lexend" pitchFamily="2" charset="0"/>
                        </a:rPr>
                        <a:t>Data Augmentation</a:t>
                      </a:r>
                      <a:r>
                        <a:rPr lang="en-US" sz="1600">
                          <a:latin typeface="Lexend" pitchFamily="2" charset="0"/>
                        </a:rPr>
                        <a:t> – Applied color jitter, mosaic, scaling, and contrast adjustments to improve robustness.</a:t>
                      </a:r>
                    </a:p>
                  </a:txBody>
                  <a:tcPr marL="90653" marR="90653" marT="45326" marB="45326" anchor="ctr">
                    <a:solidFill>
                      <a:schemeClr val="accent1">
                        <a:lumMod val="20000"/>
                        <a:lumOff val="80000"/>
                      </a:schemeClr>
                    </a:solidFill>
                  </a:tcPr>
                </a:tc>
                <a:extLst>
                  <a:ext uri="{0D108BD9-81ED-4DB2-BD59-A6C34878D82A}">
                    <a16:rowId xmlns:a16="http://schemas.microsoft.com/office/drawing/2014/main" val="2346464054"/>
                  </a:ext>
                </a:extLst>
              </a:tr>
              <a:tr h="634570">
                <a:tc>
                  <a:txBody>
                    <a:bodyPr/>
                    <a:lstStyle/>
                    <a:p>
                      <a:pPr>
                        <a:buNone/>
                      </a:pPr>
                      <a:r>
                        <a:rPr lang="en-US" sz="1600" b="1">
                          <a:latin typeface="Lexend" pitchFamily="2" charset="0"/>
                        </a:rPr>
                        <a:t>Need for Instant Emergency Alerts</a:t>
                      </a:r>
                      <a:r>
                        <a:rPr lang="en-US" sz="1600">
                          <a:latin typeface="Lexend" pitchFamily="2" charset="0"/>
                        </a:rPr>
                        <a:t> – Traditional systems lack automated real-world responders.</a:t>
                      </a:r>
                    </a:p>
                  </a:txBody>
                  <a:tcPr marL="90653" marR="90653" marT="45326" marB="45326" anchor="ctr">
                    <a:solidFill>
                      <a:schemeClr val="accent1">
                        <a:lumMod val="20000"/>
                        <a:lumOff val="80000"/>
                      </a:schemeClr>
                    </a:solidFill>
                  </a:tcPr>
                </a:tc>
                <a:tc>
                  <a:txBody>
                    <a:bodyPr/>
                    <a:lstStyle/>
                    <a:p>
                      <a:pPr>
                        <a:buNone/>
                      </a:pPr>
                      <a:r>
                        <a:rPr lang="en-US" sz="1600" b="1" dirty="0">
                          <a:latin typeface="Lexend" pitchFamily="2" charset="0"/>
                        </a:rPr>
                        <a:t>Email + Twilio Call Alert System</a:t>
                      </a:r>
                      <a:r>
                        <a:rPr lang="en-US" sz="1600" dirty="0">
                          <a:latin typeface="Lexend" pitchFamily="2" charset="0"/>
                        </a:rPr>
                        <a:t> – Automatically notifies responders when fire is detected.</a:t>
                      </a:r>
                    </a:p>
                  </a:txBody>
                  <a:tcPr marL="90653" marR="90653" marT="45326" marB="45326" anchor="ctr">
                    <a:solidFill>
                      <a:schemeClr val="accent1">
                        <a:lumMod val="20000"/>
                        <a:lumOff val="80000"/>
                      </a:schemeClr>
                    </a:solidFill>
                  </a:tcPr>
                </a:tc>
                <a:extLst>
                  <a:ext uri="{0D108BD9-81ED-4DB2-BD59-A6C34878D82A}">
                    <a16:rowId xmlns:a16="http://schemas.microsoft.com/office/drawing/2014/main" val="3948558199"/>
                  </a:ext>
                </a:extLst>
              </a:tr>
            </a:tbl>
          </a:graphicData>
        </a:graphic>
      </p:graphicFrame>
      <p:sp>
        <p:nvSpPr>
          <p:cNvPr id="4" name="Date Placeholder 4">
            <a:extLst>
              <a:ext uri="{FF2B5EF4-FFF2-40B4-BE49-F238E27FC236}">
                <a16:creationId xmlns:a16="http://schemas.microsoft.com/office/drawing/2014/main" id="{F6EFF7CC-2818-0FCE-86A9-33D0569ACD8D}"/>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F92B5D92-3EEF-1262-8000-3E0FCCA0E738}"/>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05424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Lexend" pitchFamily="2" charset="0"/>
                <a:cs typeface="Times New Roman" panose="02020603050405020304" pitchFamily="18" charset="0"/>
              </a:rPr>
              <a:t>Implementation of Frontend</a:t>
            </a:r>
            <a:endParaRPr lang="en-IN" sz="4000" b="1" dirty="0">
              <a:latin typeface="Lexend" pitchFamily="2"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21</a:t>
            </a:fld>
            <a:endParaRPr lang="en-IN" dirty="0">
              <a:latin typeface="Lexend" pitchFamily="2" charset="0"/>
            </a:endParaRPr>
          </a:p>
        </p:txBody>
      </p:sp>
      <p:sp>
        <p:nvSpPr>
          <p:cNvPr id="4" name="Date Placeholder 4">
            <a:extLst>
              <a:ext uri="{FF2B5EF4-FFF2-40B4-BE49-F238E27FC236}">
                <a16:creationId xmlns:a16="http://schemas.microsoft.com/office/drawing/2014/main" id="{DB6C56AE-395B-2C9C-DF50-222FF1E8E943}"/>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0DA3FA4D-8FD5-2AC3-B016-768ECAB9BC69}"/>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7" name="Picture 6">
            <a:extLst>
              <a:ext uri="{FF2B5EF4-FFF2-40B4-BE49-F238E27FC236}">
                <a16:creationId xmlns:a16="http://schemas.microsoft.com/office/drawing/2014/main" id="{ADCE93BE-F2A4-506F-5E2B-265DF32F3848}"/>
              </a:ext>
            </a:extLst>
          </p:cNvPr>
          <p:cNvPicPr>
            <a:picLocks noChangeAspect="1"/>
          </p:cNvPicPr>
          <p:nvPr/>
        </p:nvPicPr>
        <p:blipFill>
          <a:blip r:embed="rId2"/>
          <a:stretch>
            <a:fillRect/>
          </a:stretch>
        </p:blipFill>
        <p:spPr>
          <a:xfrm>
            <a:off x="2081764" y="1516227"/>
            <a:ext cx="8028473" cy="4516016"/>
          </a:xfrm>
          <a:prstGeom prst="rect">
            <a:avLst/>
          </a:prstGeom>
        </p:spPr>
      </p:pic>
    </p:spTree>
    <p:extLst>
      <p:ext uri="{BB962C8B-B14F-4D97-AF65-F5344CB8AC3E}">
        <p14:creationId xmlns:p14="http://schemas.microsoft.com/office/powerpoint/2010/main" val="937651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5118"/>
            <a:ext cx="10515600" cy="726142"/>
          </a:xfrm>
        </p:spPr>
        <p:txBody>
          <a:bodyPr/>
          <a:lstStyle/>
          <a:p>
            <a:r>
              <a:rPr lang="en-IN" dirty="0">
                <a:latin typeface="Lexend" pitchFamily="2" charset="0"/>
                <a:cs typeface="Times New Roman" panose="02020603050405020304" pitchFamily="18" charset="0"/>
              </a:rPr>
              <a:t>              </a:t>
            </a:r>
            <a:r>
              <a:rPr lang="en-IN" b="1" dirty="0">
                <a:latin typeface="Lexend" pitchFamily="2" charset="0"/>
                <a:cs typeface="Times New Roman" panose="02020603050405020304" pitchFamily="18" charset="0"/>
              </a:rPr>
              <a:t>RESULTS &amp; ANALYSIS</a:t>
            </a:r>
            <a:endParaRPr lang="en-IN" b="1" dirty="0">
              <a:latin typeface="Lexend" pitchFamily="2"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22</a:t>
            </a:fld>
            <a:endParaRPr lang="en-IN">
              <a:latin typeface="Lexend" pitchFamily="2" charset="0"/>
            </a:endParaRPr>
          </a:p>
        </p:txBody>
      </p:sp>
      <p:sp>
        <p:nvSpPr>
          <p:cNvPr id="28" name="Rectangle 27"/>
          <p:cNvSpPr/>
          <p:nvPr/>
        </p:nvSpPr>
        <p:spPr>
          <a:xfrm>
            <a:off x="767080" y="3936068"/>
            <a:ext cx="10363200" cy="2246769"/>
          </a:xfrm>
          <a:prstGeom prst="rect">
            <a:avLst/>
          </a:prstGeom>
        </p:spPr>
        <p:txBody>
          <a:bodyPr wrap="square">
            <a:spAutoFit/>
          </a:bodyPr>
          <a:lstStyle/>
          <a:p>
            <a:r>
              <a:rPr lang="en-US" sz="2000" b="1" dirty="0">
                <a:latin typeface="Lexend" pitchFamily="2" charset="0"/>
              </a:rPr>
              <a:t>Observation:</a:t>
            </a:r>
            <a:br>
              <a:rPr lang="en-US" sz="2000" dirty="0">
                <a:latin typeface="Lexend" pitchFamily="2" charset="0"/>
              </a:rPr>
            </a:br>
            <a:r>
              <a:rPr lang="en-US" sz="2000" dirty="0">
                <a:latin typeface="Lexend" pitchFamily="2" charset="0"/>
              </a:rPr>
              <a:t>YOLO-HF achieved the </a:t>
            </a:r>
            <a:r>
              <a:rPr lang="en-US" sz="2000" b="1" dirty="0">
                <a:latin typeface="Lexend" pitchFamily="2" charset="0"/>
              </a:rPr>
              <a:t>highest precision (93.7%) and strong recall (91.4%)</a:t>
            </a:r>
            <a:r>
              <a:rPr lang="en-US" sz="2000" dirty="0">
                <a:latin typeface="Lexend" pitchFamily="2" charset="0"/>
              </a:rPr>
              <a:t>, outperforming the baseline YOLOv5s and other advanced fire detection models. The improved attention-based modules enabled better recognition of </a:t>
            </a:r>
            <a:r>
              <a:rPr lang="en-US" sz="2000" b="1" dirty="0">
                <a:latin typeface="Lexend" pitchFamily="2" charset="0"/>
              </a:rPr>
              <a:t>faint smoke and irregular flame patterns</a:t>
            </a:r>
            <a:r>
              <a:rPr lang="en-US" sz="2000" dirty="0">
                <a:latin typeface="Lexend" pitchFamily="2" charset="0"/>
              </a:rPr>
              <a:t>, while maintaining real-time processing speeds. This makes YOLO-HF well-suited for practical fire monitoring and alerting applications.</a:t>
            </a:r>
            <a:endParaRPr lang="en-IN" sz="2000" dirty="0">
              <a:latin typeface="Lexend" pitchFamily="2"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92C68A8E-43E9-4B34-C945-A09CEB4B63BF}"/>
              </a:ext>
            </a:extLst>
          </p:cNvPr>
          <p:cNvGraphicFramePr>
            <a:graphicFrameLocks noGrp="1"/>
          </p:cNvGraphicFramePr>
          <p:nvPr>
            <p:extLst>
              <p:ext uri="{D42A27DB-BD31-4B8C-83A1-F6EECF244321}">
                <p14:modId xmlns:p14="http://schemas.microsoft.com/office/powerpoint/2010/main" val="310835080"/>
              </p:ext>
            </p:extLst>
          </p:nvPr>
        </p:nvGraphicFramePr>
        <p:xfrm>
          <a:off x="670560" y="1280770"/>
          <a:ext cx="10779760" cy="2346960"/>
        </p:xfrm>
        <a:graphic>
          <a:graphicData uri="http://schemas.openxmlformats.org/drawingml/2006/table">
            <a:tbl>
              <a:tblPr/>
              <a:tblGrid>
                <a:gridCol w="3251200">
                  <a:extLst>
                    <a:ext uri="{9D8B030D-6E8A-4147-A177-3AD203B41FA5}">
                      <a16:colId xmlns:a16="http://schemas.microsoft.com/office/drawing/2014/main" val="1258561689"/>
                    </a:ext>
                  </a:extLst>
                </a:gridCol>
                <a:gridCol w="2672080">
                  <a:extLst>
                    <a:ext uri="{9D8B030D-6E8A-4147-A177-3AD203B41FA5}">
                      <a16:colId xmlns:a16="http://schemas.microsoft.com/office/drawing/2014/main" val="1923734780"/>
                    </a:ext>
                  </a:extLst>
                </a:gridCol>
                <a:gridCol w="2387600">
                  <a:extLst>
                    <a:ext uri="{9D8B030D-6E8A-4147-A177-3AD203B41FA5}">
                      <a16:colId xmlns:a16="http://schemas.microsoft.com/office/drawing/2014/main" val="2272861207"/>
                    </a:ext>
                  </a:extLst>
                </a:gridCol>
                <a:gridCol w="2468880">
                  <a:extLst>
                    <a:ext uri="{9D8B030D-6E8A-4147-A177-3AD203B41FA5}">
                      <a16:colId xmlns:a16="http://schemas.microsoft.com/office/drawing/2014/main" val="404962701"/>
                    </a:ext>
                  </a:extLst>
                </a:gridCol>
              </a:tblGrid>
              <a:tr h="0">
                <a:tc>
                  <a:txBody>
                    <a:bodyPr/>
                    <a:lstStyle/>
                    <a:p>
                      <a:pPr>
                        <a:buNone/>
                      </a:pPr>
                      <a:r>
                        <a:rPr lang="en-IN" sz="1600" b="1" dirty="0">
                          <a:latin typeface="Lexend" pitchFamily="2" charset="0"/>
                        </a:rPr>
                        <a:t>Model</a:t>
                      </a:r>
                      <a:endParaRPr lang="en-IN" sz="1600" dirty="0">
                        <a:latin typeface="Lexend" pitchFamily="2" charset="0"/>
                      </a:endParaRPr>
                    </a:p>
                  </a:txBody>
                  <a:tcPr anchor="ctr">
                    <a:lnL>
                      <a:noFill/>
                    </a:lnL>
                    <a:lnR>
                      <a:noFill/>
                    </a:lnR>
                    <a:lnT>
                      <a:noFill/>
                    </a:lnT>
                    <a:lnB>
                      <a:noFill/>
                    </a:lnB>
                    <a:solidFill>
                      <a:schemeClr val="accent1"/>
                    </a:solidFill>
                  </a:tcPr>
                </a:tc>
                <a:tc>
                  <a:txBody>
                    <a:bodyPr/>
                    <a:lstStyle/>
                    <a:p>
                      <a:pPr>
                        <a:buNone/>
                      </a:pPr>
                      <a:r>
                        <a:rPr lang="en-IN" sz="1600" b="1">
                          <a:latin typeface="Lexend" pitchFamily="2" charset="0"/>
                        </a:rPr>
                        <a:t>Precision</a:t>
                      </a:r>
                      <a:endParaRPr lang="en-IN" sz="1600">
                        <a:latin typeface="Lexend" pitchFamily="2" charset="0"/>
                      </a:endParaRPr>
                    </a:p>
                  </a:txBody>
                  <a:tcPr anchor="ctr">
                    <a:lnL>
                      <a:noFill/>
                    </a:lnL>
                    <a:lnR>
                      <a:noFill/>
                    </a:lnR>
                    <a:lnT>
                      <a:noFill/>
                    </a:lnT>
                    <a:lnB>
                      <a:noFill/>
                    </a:lnB>
                    <a:solidFill>
                      <a:schemeClr val="accent1"/>
                    </a:solidFill>
                  </a:tcPr>
                </a:tc>
                <a:tc>
                  <a:txBody>
                    <a:bodyPr/>
                    <a:lstStyle/>
                    <a:p>
                      <a:pPr>
                        <a:buNone/>
                      </a:pPr>
                      <a:r>
                        <a:rPr lang="en-IN" sz="1600" b="1">
                          <a:latin typeface="Lexend" pitchFamily="2" charset="0"/>
                        </a:rPr>
                        <a:t>Recall</a:t>
                      </a:r>
                      <a:endParaRPr lang="en-IN" sz="1600">
                        <a:latin typeface="Lexend" pitchFamily="2" charset="0"/>
                      </a:endParaRPr>
                    </a:p>
                  </a:txBody>
                  <a:tcPr anchor="ctr">
                    <a:lnL>
                      <a:noFill/>
                    </a:lnL>
                    <a:lnR>
                      <a:noFill/>
                    </a:lnR>
                    <a:lnT>
                      <a:noFill/>
                    </a:lnT>
                    <a:lnB>
                      <a:noFill/>
                    </a:lnB>
                    <a:solidFill>
                      <a:schemeClr val="accent1"/>
                    </a:solidFill>
                  </a:tcPr>
                </a:tc>
                <a:tc>
                  <a:txBody>
                    <a:bodyPr/>
                    <a:lstStyle/>
                    <a:p>
                      <a:pPr>
                        <a:buNone/>
                      </a:pPr>
                      <a:r>
                        <a:rPr lang="en-IN" sz="1600" b="1" dirty="0">
                          <a:latin typeface="Lexend" pitchFamily="2" charset="0"/>
                        </a:rPr>
                        <a:t>mAP@0.5</a:t>
                      </a:r>
                      <a:endParaRPr lang="en-IN" sz="1600" dirty="0">
                        <a:latin typeface="Lexend" pitchFamily="2" charset="0"/>
                      </a:endParaRPr>
                    </a:p>
                  </a:txBody>
                  <a:tcPr anchor="ctr">
                    <a:lnL>
                      <a:noFill/>
                    </a:lnL>
                    <a:lnR>
                      <a:noFill/>
                    </a:lnR>
                    <a:lnT>
                      <a:noFill/>
                    </a:lnT>
                    <a:lnB>
                      <a:noFill/>
                    </a:lnB>
                    <a:solidFill>
                      <a:schemeClr val="accent1"/>
                    </a:solidFill>
                  </a:tcPr>
                </a:tc>
                <a:extLst>
                  <a:ext uri="{0D108BD9-81ED-4DB2-BD59-A6C34878D82A}">
                    <a16:rowId xmlns:a16="http://schemas.microsoft.com/office/drawing/2014/main" val="3226786653"/>
                  </a:ext>
                </a:extLst>
              </a:tr>
              <a:tr h="0">
                <a:tc>
                  <a:txBody>
                    <a:bodyPr/>
                    <a:lstStyle/>
                    <a:p>
                      <a:pPr>
                        <a:buNone/>
                      </a:pPr>
                      <a:r>
                        <a:rPr lang="en-IN" sz="1600" b="1">
                          <a:latin typeface="Lexend" pitchFamily="2" charset="0"/>
                        </a:rPr>
                        <a:t>YOLOv5s (Baseline)</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0.78</a:t>
                      </a: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0.75</a:t>
                      </a: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0.860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625392788"/>
                  </a:ext>
                </a:extLst>
              </a:tr>
              <a:tr h="0">
                <a:tc>
                  <a:txBody>
                    <a:bodyPr/>
                    <a:lstStyle/>
                    <a:p>
                      <a:pPr>
                        <a:buNone/>
                      </a:pPr>
                      <a:r>
                        <a:rPr lang="en-IN" sz="1600" b="1" dirty="0">
                          <a:latin typeface="Lexend" pitchFamily="2" charset="0"/>
                        </a:rPr>
                        <a:t>YOLOv8</a:t>
                      </a:r>
                      <a:endParaRPr lang="en-IN" sz="1600" dirty="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dirty="0">
                          <a:latin typeface="Lexend" pitchFamily="2" charset="0"/>
                        </a:rPr>
                        <a:t>0.89</a:t>
                      </a:r>
                    </a:p>
                  </a:txBody>
                  <a:tcPr anchor="ctr">
                    <a:lnL>
                      <a:noFill/>
                    </a:lnL>
                    <a:lnR>
                      <a:noFill/>
                    </a:lnR>
                    <a:lnT>
                      <a:noFill/>
                    </a:lnT>
                    <a:lnB>
                      <a:noFill/>
                    </a:lnB>
                    <a:solidFill>
                      <a:schemeClr val="accent1">
                        <a:lumMod val="20000"/>
                        <a:lumOff val="80000"/>
                      </a:schemeClr>
                    </a:solidFill>
                  </a:tcPr>
                </a:tc>
                <a:tc>
                  <a:txBody>
                    <a:bodyPr/>
                    <a:lstStyle/>
                    <a:p>
                      <a:pPr>
                        <a:buNone/>
                      </a:pPr>
                      <a:r>
                        <a:rPr lang="en-IN" sz="1600" dirty="0">
                          <a:latin typeface="Lexend" pitchFamily="2" charset="0"/>
                        </a:rPr>
                        <a:t>0.87</a:t>
                      </a: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0.905</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865861564"/>
                  </a:ext>
                </a:extLst>
              </a:tr>
              <a:tr h="0">
                <a:tc>
                  <a:txBody>
                    <a:bodyPr/>
                    <a:lstStyle/>
                    <a:p>
                      <a:pPr>
                        <a:buNone/>
                      </a:pPr>
                      <a:r>
                        <a:rPr lang="en-IN" sz="1600" b="1">
                          <a:latin typeface="Lexend" pitchFamily="2" charset="0"/>
                        </a:rPr>
                        <a:t>YOLOv9-CBM</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0.91</a:t>
                      </a:r>
                    </a:p>
                  </a:txBody>
                  <a:tcPr anchor="ctr">
                    <a:lnL>
                      <a:noFill/>
                    </a:lnL>
                    <a:lnR>
                      <a:noFill/>
                    </a:lnR>
                    <a:lnT>
                      <a:noFill/>
                    </a:lnT>
                    <a:lnB>
                      <a:noFill/>
                    </a:lnB>
                    <a:solidFill>
                      <a:schemeClr val="accent1">
                        <a:lumMod val="20000"/>
                        <a:lumOff val="80000"/>
                      </a:schemeClr>
                    </a:solidFill>
                  </a:tcPr>
                </a:tc>
                <a:tc>
                  <a:txBody>
                    <a:bodyPr/>
                    <a:lstStyle/>
                    <a:p>
                      <a:pPr>
                        <a:buNone/>
                      </a:pPr>
                      <a:r>
                        <a:rPr lang="en-IN" sz="1600" dirty="0">
                          <a:latin typeface="Lexend" pitchFamily="2" charset="0"/>
                        </a:rPr>
                        <a:t>0.88</a:t>
                      </a:r>
                    </a:p>
                  </a:txBody>
                  <a:tcPr anchor="ctr">
                    <a:lnL>
                      <a:noFill/>
                    </a:lnL>
                    <a:lnR>
                      <a:noFill/>
                    </a:lnR>
                    <a:lnT>
                      <a:noFill/>
                    </a:lnT>
                    <a:lnB>
                      <a:noFill/>
                    </a:lnB>
                    <a:solidFill>
                      <a:schemeClr val="accent1">
                        <a:lumMod val="20000"/>
                        <a:lumOff val="80000"/>
                      </a:schemeClr>
                    </a:solidFill>
                  </a:tcPr>
                </a:tc>
                <a:tc>
                  <a:txBody>
                    <a:bodyPr/>
                    <a:lstStyle/>
                    <a:p>
                      <a:pPr>
                        <a:buNone/>
                      </a:pPr>
                      <a:r>
                        <a:rPr lang="en-IN" sz="1600" dirty="0">
                          <a:latin typeface="Lexend" pitchFamily="2" charset="0"/>
                        </a:rPr>
                        <a:t>0.913</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813533361"/>
                  </a:ext>
                </a:extLst>
              </a:tr>
              <a:tr h="0">
                <a:tc>
                  <a:txBody>
                    <a:bodyPr/>
                    <a:lstStyle/>
                    <a:p>
                      <a:pPr>
                        <a:buNone/>
                      </a:pPr>
                      <a:r>
                        <a:rPr lang="en-IN" sz="1600" b="1">
                          <a:latin typeface="Lexend" pitchFamily="2" charset="0"/>
                        </a:rPr>
                        <a:t>FDN</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0.90</a:t>
                      </a: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0.89</a:t>
                      </a:r>
                    </a:p>
                  </a:txBody>
                  <a:tcPr anchor="ctr">
                    <a:lnL>
                      <a:noFill/>
                    </a:lnL>
                    <a:lnR>
                      <a:noFill/>
                    </a:lnR>
                    <a:lnT>
                      <a:noFill/>
                    </a:lnT>
                    <a:lnB>
                      <a:noFill/>
                    </a:lnB>
                    <a:solidFill>
                      <a:schemeClr val="accent1">
                        <a:lumMod val="20000"/>
                        <a:lumOff val="80000"/>
                      </a:schemeClr>
                    </a:solidFill>
                  </a:tcPr>
                </a:tc>
                <a:tc>
                  <a:txBody>
                    <a:bodyPr/>
                    <a:lstStyle/>
                    <a:p>
                      <a:pPr>
                        <a:buNone/>
                      </a:pPr>
                      <a:r>
                        <a:rPr lang="en-IN" sz="1600" dirty="0">
                          <a:latin typeface="Lexend" pitchFamily="2" charset="0"/>
                        </a:rPr>
                        <a:t>0.918</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923151455"/>
                  </a:ext>
                </a:extLst>
              </a:tr>
              <a:tr h="0">
                <a:tc>
                  <a:txBody>
                    <a:bodyPr/>
                    <a:lstStyle/>
                    <a:p>
                      <a:pPr>
                        <a:buNone/>
                      </a:pPr>
                      <a:r>
                        <a:rPr lang="en-IN" sz="1600" b="1">
                          <a:latin typeface="Lexend" pitchFamily="2" charset="0"/>
                        </a:rPr>
                        <a:t>GSF-YOLOv8</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0.92</a:t>
                      </a: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0.90</a:t>
                      </a:r>
                    </a:p>
                  </a:txBody>
                  <a:tcPr anchor="ctr">
                    <a:lnL>
                      <a:noFill/>
                    </a:lnL>
                    <a:lnR>
                      <a:noFill/>
                    </a:lnR>
                    <a:lnT>
                      <a:noFill/>
                    </a:lnT>
                    <a:lnB>
                      <a:noFill/>
                    </a:lnB>
                    <a:solidFill>
                      <a:schemeClr val="accent1">
                        <a:lumMod val="20000"/>
                        <a:lumOff val="80000"/>
                      </a:schemeClr>
                    </a:solidFill>
                  </a:tcPr>
                </a:tc>
                <a:tc>
                  <a:txBody>
                    <a:bodyPr/>
                    <a:lstStyle/>
                    <a:p>
                      <a:pPr>
                        <a:buNone/>
                      </a:pPr>
                      <a:r>
                        <a:rPr lang="en-IN" sz="1600">
                          <a:latin typeface="Lexend" pitchFamily="2" charset="0"/>
                        </a:rPr>
                        <a:t>0.920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635234441"/>
                  </a:ext>
                </a:extLst>
              </a:tr>
              <a:tr h="0">
                <a:tc>
                  <a:txBody>
                    <a:bodyPr/>
                    <a:lstStyle/>
                    <a:p>
                      <a:pPr>
                        <a:buNone/>
                      </a:pPr>
                      <a:r>
                        <a:rPr lang="en-IN" sz="1600" b="1">
                          <a:latin typeface="Lexend" pitchFamily="2" charset="0"/>
                        </a:rPr>
                        <a:t>YOLO-HF (Proposed)</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b="1">
                          <a:latin typeface="Lexend" pitchFamily="2" charset="0"/>
                        </a:rPr>
                        <a:t>0.937</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b="1">
                          <a:latin typeface="Lexend" pitchFamily="2" charset="0"/>
                        </a:rPr>
                        <a:t>0.914</a:t>
                      </a:r>
                      <a:endParaRPr lang="en-IN" sz="1600">
                        <a:latin typeface="Lexend" pitchFamily="2" charset="0"/>
                      </a:endParaRPr>
                    </a:p>
                  </a:txBody>
                  <a:tcPr anchor="ctr">
                    <a:lnL>
                      <a:noFill/>
                    </a:lnL>
                    <a:lnR>
                      <a:noFill/>
                    </a:lnR>
                    <a:lnT>
                      <a:noFill/>
                    </a:lnT>
                    <a:lnB>
                      <a:noFill/>
                    </a:lnB>
                    <a:solidFill>
                      <a:schemeClr val="accent1">
                        <a:lumMod val="20000"/>
                        <a:lumOff val="80000"/>
                      </a:schemeClr>
                    </a:solidFill>
                  </a:tcPr>
                </a:tc>
                <a:tc>
                  <a:txBody>
                    <a:bodyPr/>
                    <a:lstStyle/>
                    <a:p>
                      <a:pPr>
                        <a:buNone/>
                      </a:pPr>
                      <a:r>
                        <a:rPr lang="en-IN" sz="1600" b="1" dirty="0">
                          <a:latin typeface="Lexend" pitchFamily="2" charset="0"/>
                        </a:rPr>
                        <a:t>0.923</a:t>
                      </a:r>
                      <a:endParaRPr lang="en-IN" sz="1600" dirty="0">
                        <a:latin typeface="Lexend" pitchFamily="2" charset="0"/>
                      </a:endParaRP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319966416"/>
                  </a:ext>
                </a:extLst>
              </a:tr>
            </a:tbl>
          </a:graphicData>
        </a:graphic>
      </p:graphicFrame>
      <p:sp>
        <p:nvSpPr>
          <p:cNvPr id="4" name="Date Placeholder 4">
            <a:extLst>
              <a:ext uri="{FF2B5EF4-FFF2-40B4-BE49-F238E27FC236}">
                <a16:creationId xmlns:a16="http://schemas.microsoft.com/office/drawing/2014/main" id="{FDB3F3FD-3BFA-BB51-61E9-24B473B29D43}"/>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3DD15BE7-C1C6-CB00-4DFC-7132197CE8F8}"/>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307255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Lexend" pitchFamily="2" charset="0"/>
                <a:cs typeface="Times New Roman" panose="02020603050405020304" pitchFamily="18" charset="0"/>
              </a:rPr>
              <a:t>RESULTS &amp; ANALYSIS</a:t>
            </a:r>
            <a:endParaRPr lang="en-IN" dirty="0">
              <a:latin typeface="Lexend" pitchFamily="2"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23</a:t>
            </a:fld>
            <a:endParaRPr lang="en-IN">
              <a:latin typeface="Lexend" pitchFamily="2" charset="0"/>
            </a:endParaRPr>
          </a:p>
        </p:txBody>
      </p:sp>
      <p:sp>
        <p:nvSpPr>
          <p:cNvPr id="8" name="Rectangle 7"/>
          <p:cNvSpPr/>
          <p:nvPr/>
        </p:nvSpPr>
        <p:spPr>
          <a:xfrm>
            <a:off x="567160" y="1777697"/>
            <a:ext cx="5406460" cy="3046988"/>
          </a:xfrm>
          <a:prstGeom prst="rect">
            <a:avLst/>
          </a:prstGeom>
        </p:spPr>
        <p:txBody>
          <a:bodyPr wrap="square">
            <a:spAutoFit/>
          </a:bodyPr>
          <a:lstStyle/>
          <a:p>
            <a:r>
              <a:rPr lang="en-US" sz="2400" dirty="0"/>
              <a:t>The graph shows that YOLO-HF achieves </a:t>
            </a:r>
            <a:r>
              <a:rPr lang="en-US" sz="2400" b="1" dirty="0"/>
              <a:t>higher precision, recall, and </a:t>
            </a:r>
            <a:r>
              <a:rPr lang="en-US" sz="2400" b="1" dirty="0" err="1"/>
              <a:t>mAP</a:t>
            </a:r>
            <a:r>
              <a:rPr lang="en-US" sz="2400" dirty="0"/>
              <a:t> compared to the baseline YOLOv5s, with the performance curves closely aligned across metrics.</a:t>
            </a:r>
            <a:br>
              <a:rPr lang="en-US" sz="2400" dirty="0"/>
            </a:br>
            <a:r>
              <a:rPr lang="en-US" sz="2400" dirty="0"/>
              <a:t>This indicates </a:t>
            </a:r>
            <a:r>
              <a:rPr lang="en-US" sz="2400" b="1" dirty="0"/>
              <a:t>better feature learning and strong generalization</a:t>
            </a:r>
            <a:r>
              <a:rPr lang="en-US" sz="2400" dirty="0"/>
              <a:t>, without sacrificing real-time speed or causing overfitting.</a:t>
            </a:r>
          </a:p>
        </p:txBody>
      </p:sp>
      <p:sp>
        <p:nvSpPr>
          <p:cNvPr id="4" name="Date Placeholder 4">
            <a:extLst>
              <a:ext uri="{FF2B5EF4-FFF2-40B4-BE49-F238E27FC236}">
                <a16:creationId xmlns:a16="http://schemas.microsoft.com/office/drawing/2014/main" id="{4395DA96-DC2F-ADB0-8B55-B3D177ACC1D5}"/>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D47B4217-242E-E8EB-BB87-FE74964906D1}"/>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10" name="Picture 9">
            <a:extLst>
              <a:ext uri="{FF2B5EF4-FFF2-40B4-BE49-F238E27FC236}">
                <a16:creationId xmlns:a16="http://schemas.microsoft.com/office/drawing/2014/main" id="{4D050D1C-90EC-2532-5F73-34512A2B40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8381" y="1777697"/>
            <a:ext cx="5502972" cy="3302606"/>
          </a:xfrm>
          <a:prstGeom prst="rect">
            <a:avLst/>
          </a:prstGeom>
          <a:noFill/>
          <a:ln>
            <a:noFill/>
          </a:ln>
        </p:spPr>
      </p:pic>
    </p:spTree>
    <p:extLst>
      <p:ext uri="{BB962C8B-B14F-4D97-AF65-F5344CB8AC3E}">
        <p14:creationId xmlns:p14="http://schemas.microsoft.com/office/powerpoint/2010/main" val="315337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Lexend" pitchFamily="2" charset="0"/>
                <a:cs typeface="Times New Roman" panose="02020603050405020304" pitchFamily="18" charset="0"/>
              </a:rPr>
              <a:t>RESULTS &amp; ANALYSIS</a:t>
            </a:r>
            <a:endParaRPr lang="en-IN" dirty="0">
              <a:latin typeface="Lexend" pitchFamily="2"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24</a:t>
            </a:fld>
            <a:endParaRPr lang="en-IN">
              <a:latin typeface="Lexend" pitchFamily="2" charset="0"/>
            </a:endParaRPr>
          </a:p>
        </p:txBody>
      </p:sp>
      <p:sp>
        <p:nvSpPr>
          <p:cNvPr id="8" name="Rectangle 7"/>
          <p:cNvSpPr/>
          <p:nvPr/>
        </p:nvSpPr>
        <p:spPr>
          <a:xfrm>
            <a:off x="648182" y="1781175"/>
            <a:ext cx="5266481" cy="3416320"/>
          </a:xfrm>
          <a:prstGeom prst="rect">
            <a:avLst/>
          </a:prstGeom>
        </p:spPr>
        <p:txBody>
          <a:bodyPr wrap="square">
            <a:spAutoFit/>
          </a:bodyPr>
          <a:lstStyle/>
          <a:p>
            <a:r>
              <a:rPr lang="en-US" sz="2400" dirty="0"/>
              <a:t>The confusion matrix shows that YOLO-HF maintains </a:t>
            </a:r>
            <a:r>
              <a:rPr lang="en-US" sz="2400" b="1" dirty="0"/>
              <a:t>very low false positives and false negatives</a:t>
            </a:r>
            <a:r>
              <a:rPr lang="en-US" sz="2400" dirty="0"/>
              <a:t>, indicating that the model correctly identifies fire and smoke in most cases.</a:t>
            </a:r>
            <a:br>
              <a:rPr lang="en-US" sz="2400" dirty="0"/>
            </a:br>
            <a:r>
              <a:rPr lang="en-US" sz="2400" dirty="0"/>
              <a:t>This suggests </a:t>
            </a:r>
            <a:r>
              <a:rPr lang="en-US" sz="2400" b="1" dirty="0"/>
              <a:t>strong generalization and reliable detection</a:t>
            </a:r>
            <a:r>
              <a:rPr lang="en-US" sz="2400" dirty="0"/>
              <a:t>, without signs of misclassification or performance instability.</a:t>
            </a:r>
          </a:p>
        </p:txBody>
      </p:sp>
      <p:sp>
        <p:nvSpPr>
          <p:cNvPr id="4" name="Date Placeholder 4">
            <a:extLst>
              <a:ext uri="{FF2B5EF4-FFF2-40B4-BE49-F238E27FC236}">
                <a16:creationId xmlns:a16="http://schemas.microsoft.com/office/drawing/2014/main" id="{4470963B-5F53-D414-0CEE-573374CDD609}"/>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CE168C92-D577-CE02-0261-FFBCAA565F43}"/>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10" name="Picture 9">
            <a:extLst>
              <a:ext uri="{FF2B5EF4-FFF2-40B4-BE49-F238E27FC236}">
                <a16:creationId xmlns:a16="http://schemas.microsoft.com/office/drawing/2014/main" id="{994E7760-9A95-2532-F9D6-01F82615A6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6466" y="1331259"/>
            <a:ext cx="4501587" cy="4141568"/>
          </a:xfrm>
          <a:prstGeom prst="rect">
            <a:avLst/>
          </a:prstGeom>
          <a:noFill/>
          <a:ln>
            <a:noFill/>
          </a:ln>
        </p:spPr>
      </p:pic>
    </p:spTree>
    <p:extLst>
      <p:ext uri="{BB962C8B-B14F-4D97-AF65-F5344CB8AC3E}">
        <p14:creationId xmlns:p14="http://schemas.microsoft.com/office/powerpoint/2010/main" val="176101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Lexend" pitchFamily="2" charset="0"/>
                <a:cs typeface="Times New Roman" panose="02020603050405020304" pitchFamily="18" charset="0"/>
              </a:rPr>
              <a:t>RESULTS &amp; ANALYSIS</a:t>
            </a:r>
            <a:endParaRPr lang="en-IN" dirty="0">
              <a:latin typeface="Lexend" pitchFamily="2"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25</a:t>
            </a:fld>
            <a:endParaRPr lang="en-IN">
              <a:latin typeface="Lexend" pitchFamily="2" charset="0"/>
            </a:endParaRPr>
          </a:p>
        </p:txBody>
      </p:sp>
      <p:sp>
        <p:nvSpPr>
          <p:cNvPr id="3" name="Content Placeholder 2"/>
          <p:cNvSpPr>
            <a:spLocks noGrp="1"/>
          </p:cNvSpPr>
          <p:nvPr>
            <p:ph idx="1"/>
          </p:nvPr>
        </p:nvSpPr>
        <p:spPr>
          <a:xfrm>
            <a:off x="601884" y="1423333"/>
            <a:ext cx="5193911" cy="3148667"/>
          </a:xfrm>
        </p:spPr>
        <p:txBody>
          <a:bodyPr>
            <a:normAutofit/>
          </a:bodyPr>
          <a:lstStyle/>
          <a:p>
            <a:pPr marL="0" indent="0">
              <a:buNone/>
            </a:pPr>
            <a:r>
              <a:rPr lang="en-US" sz="2400" dirty="0"/>
              <a:t>The PR curve shows that YOLO-HF maintains </a:t>
            </a:r>
            <a:r>
              <a:rPr lang="en-US" sz="2400" b="1" dirty="0"/>
              <a:t>high Precision and Recall across different thresholds</a:t>
            </a:r>
            <a:r>
              <a:rPr lang="en-US" sz="2400" dirty="0"/>
              <a:t>, as the curve lies closer to the upper-right region.</a:t>
            </a:r>
            <a:br>
              <a:rPr lang="en-US" sz="2400" dirty="0"/>
            </a:br>
            <a:r>
              <a:rPr lang="en-US" sz="2400" dirty="0"/>
              <a:t>This indicates </a:t>
            </a:r>
            <a:r>
              <a:rPr lang="en-US" sz="2400" b="1" dirty="0"/>
              <a:t>strong detection reliability and balanced performance</a:t>
            </a:r>
            <a:r>
              <a:rPr lang="en-US" sz="2400" dirty="0"/>
              <a:t>, making it suitable for real-time fire monitoring scenarios.</a:t>
            </a:r>
            <a:endParaRPr lang="en-IN" dirty="0">
              <a:latin typeface="Lexend" pitchFamily="2" charset="0"/>
              <a:cs typeface="Times New Roman" panose="02020603050405020304" pitchFamily="18" charset="0"/>
            </a:endParaRPr>
          </a:p>
        </p:txBody>
      </p:sp>
      <p:sp>
        <p:nvSpPr>
          <p:cNvPr id="4" name="Date Placeholder 4">
            <a:extLst>
              <a:ext uri="{FF2B5EF4-FFF2-40B4-BE49-F238E27FC236}">
                <a16:creationId xmlns:a16="http://schemas.microsoft.com/office/drawing/2014/main" id="{4782FCB8-33E0-9C4B-3FF7-0AF8946EF808}"/>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886F703A-FF35-0D41-E02B-C591CAE9BA1D}"/>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7" name="Picture 6">
            <a:extLst>
              <a:ext uri="{FF2B5EF4-FFF2-40B4-BE49-F238E27FC236}">
                <a16:creationId xmlns:a16="http://schemas.microsoft.com/office/drawing/2014/main" id="{28AF2A91-A4AD-337B-3CF5-D3B73ED5B0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3397" y="1337647"/>
            <a:ext cx="5193911" cy="4182707"/>
          </a:xfrm>
          <a:prstGeom prst="rect">
            <a:avLst/>
          </a:prstGeom>
          <a:noFill/>
          <a:ln>
            <a:noFill/>
          </a:ln>
        </p:spPr>
      </p:pic>
    </p:spTree>
    <p:extLst>
      <p:ext uri="{BB962C8B-B14F-4D97-AF65-F5344CB8AC3E}">
        <p14:creationId xmlns:p14="http://schemas.microsoft.com/office/powerpoint/2010/main" val="4387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Lexend" pitchFamily="2" charset="0"/>
                <a:cs typeface="Times New Roman" panose="02020603050405020304" pitchFamily="18" charset="0"/>
              </a:rPr>
              <a:t>CONCLUSION &amp; FUTURE SCOPE</a:t>
            </a:r>
            <a:endParaRPr lang="en-IN" dirty="0">
              <a:latin typeface="Lexend" pitchFamily="2" charset="0"/>
            </a:endParaRP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26</a:t>
            </a:fld>
            <a:endParaRPr lang="en-IN" dirty="0">
              <a:latin typeface="Lexend" pitchFamily="2" charset="0"/>
            </a:endParaRPr>
          </a:p>
        </p:txBody>
      </p:sp>
      <p:sp>
        <p:nvSpPr>
          <p:cNvPr id="7" name="Rectangle 1"/>
          <p:cNvSpPr>
            <a:spLocks noGrp="1" noChangeArrowheads="1"/>
          </p:cNvSpPr>
          <p:nvPr>
            <p:ph idx="1"/>
          </p:nvPr>
        </p:nvSpPr>
        <p:spPr bwMode="auto">
          <a:xfrm>
            <a:off x="578224" y="1486181"/>
            <a:ext cx="11040035" cy="4483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2000" dirty="0">
                <a:latin typeface="Lexend" pitchFamily="2" charset="0"/>
              </a:rPr>
              <a:t>YOLO-HF demonstrated strong performance in </a:t>
            </a:r>
            <a:r>
              <a:rPr lang="en-US" sz="2000" b="1" dirty="0">
                <a:latin typeface="Lexend" pitchFamily="2" charset="0"/>
              </a:rPr>
              <a:t>accurate and real-time fire and smoke detection</a:t>
            </a:r>
            <a:r>
              <a:rPr lang="en-US" sz="2000" dirty="0">
                <a:latin typeface="Lexend" pitchFamily="2" charset="0"/>
              </a:rPr>
              <a:t>, achieving higher </a:t>
            </a:r>
            <a:r>
              <a:rPr lang="en-US" sz="2000" b="1" dirty="0">
                <a:latin typeface="Lexend" pitchFamily="2" charset="0"/>
              </a:rPr>
              <a:t>precision (93.7%)</a:t>
            </a:r>
            <a:r>
              <a:rPr lang="en-US" sz="2000" dirty="0">
                <a:latin typeface="Lexend" pitchFamily="2" charset="0"/>
              </a:rPr>
              <a:t> and </a:t>
            </a:r>
            <a:r>
              <a:rPr lang="en-US" sz="2000" b="1" dirty="0">
                <a:latin typeface="Lexend" pitchFamily="2" charset="0"/>
              </a:rPr>
              <a:t>recall (91.4%)</a:t>
            </a:r>
            <a:r>
              <a:rPr lang="en-US" sz="2000" dirty="0">
                <a:latin typeface="Lexend" pitchFamily="2" charset="0"/>
              </a:rPr>
              <a:t> compared to the baseline YOLOv5s. By integrating lightweight modules such as </a:t>
            </a:r>
            <a:r>
              <a:rPr lang="en-US" sz="2000" b="1" dirty="0">
                <a:latin typeface="Lexend" pitchFamily="2" charset="0"/>
              </a:rPr>
              <a:t>PBCA, SPD, CBPS, and RepNCSPELAN4</a:t>
            </a:r>
            <a:r>
              <a:rPr lang="en-US" sz="2000" dirty="0">
                <a:latin typeface="Lexend" pitchFamily="2" charset="0"/>
              </a:rPr>
              <a:t>, the system improved feature extraction and early-smoke sensitivity while maintaining efficiency. The inclusion of </a:t>
            </a:r>
            <a:r>
              <a:rPr lang="en-US" sz="2000" b="1" dirty="0">
                <a:latin typeface="Lexend" pitchFamily="2" charset="0"/>
              </a:rPr>
              <a:t>email and automated phone call alerts</a:t>
            </a:r>
            <a:r>
              <a:rPr lang="en-US" sz="2000" dirty="0">
                <a:latin typeface="Lexend" pitchFamily="2" charset="0"/>
              </a:rPr>
              <a:t> further enhances its practicality for </a:t>
            </a:r>
            <a:r>
              <a:rPr lang="en-US" sz="2000" b="1" dirty="0">
                <a:latin typeface="Lexend" pitchFamily="2" charset="0"/>
              </a:rPr>
              <a:t>homes, industries, and outdoor monitoring</a:t>
            </a:r>
            <a:r>
              <a:rPr lang="en-US" sz="2000" dirty="0">
                <a:latin typeface="Lexend" pitchFamily="2" charset="0"/>
              </a:rPr>
              <a:t>.</a:t>
            </a:r>
          </a:p>
          <a:p>
            <a:pPr marL="0" indent="0">
              <a:buNone/>
            </a:pPr>
            <a:r>
              <a:rPr lang="en-US" sz="2000" b="1" dirty="0">
                <a:latin typeface="Lexend" pitchFamily="2" charset="0"/>
              </a:rPr>
              <a:t>Future Enhancements:</a:t>
            </a:r>
            <a:endParaRPr lang="en-US" sz="2000" dirty="0">
              <a:latin typeface="Lexend" pitchFamily="2" charset="0"/>
            </a:endParaRPr>
          </a:p>
          <a:p>
            <a:r>
              <a:rPr lang="en-US" sz="2000" b="1" dirty="0">
                <a:latin typeface="Lexend" pitchFamily="2" charset="0"/>
              </a:rPr>
              <a:t>Real-time Deployment Expansion:</a:t>
            </a:r>
            <a:r>
              <a:rPr lang="en-US" sz="2000" dirty="0">
                <a:latin typeface="Lexend" pitchFamily="2" charset="0"/>
              </a:rPr>
              <a:t> Integrate YOLO-HF into CCTV networks, IoT safety systems, and mobile surveillance apps.</a:t>
            </a:r>
          </a:p>
          <a:p>
            <a:r>
              <a:rPr lang="en-US" sz="2000" b="1" dirty="0">
                <a:latin typeface="Lexend" pitchFamily="2" charset="0"/>
              </a:rPr>
              <a:t>Multi-Modal Sensing:</a:t>
            </a:r>
            <a:r>
              <a:rPr lang="en-US" sz="2000" dirty="0">
                <a:latin typeface="Lexend" pitchFamily="2" charset="0"/>
              </a:rPr>
              <a:t> Combine RGB with thermal or environmental sensors to improve detection under low-light or heavy-smoke conditions.</a:t>
            </a:r>
          </a:p>
          <a:p>
            <a:r>
              <a:rPr lang="en-US" sz="2000" b="1" dirty="0">
                <a:latin typeface="Lexend" pitchFamily="2" charset="0"/>
              </a:rPr>
              <a:t>Edge Optimization:</a:t>
            </a:r>
            <a:r>
              <a:rPr lang="en-US" sz="2000" dirty="0">
                <a:latin typeface="Lexend" pitchFamily="2" charset="0"/>
              </a:rPr>
              <a:t> Apply model compression and quantization to support lightweight deployment on drones, embedded processors, and low-power devices.</a:t>
            </a:r>
          </a:p>
        </p:txBody>
      </p:sp>
      <p:sp>
        <p:nvSpPr>
          <p:cNvPr id="4" name="Date Placeholder 4">
            <a:extLst>
              <a:ext uri="{FF2B5EF4-FFF2-40B4-BE49-F238E27FC236}">
                <a16:creationId xmlns:a16="http://schemas.microsoft.com/office/drawing/2014/main" id="{57AEA40D-D7FA-ED8F-C711-8DF3B469159C}"/>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D12180DE-580E-7BB1-09D1-EE9DBF6D911D}"/>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783655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2032"/>
          </a:xfrm>
        </p:spPr>
        <p:txBody>
          <a:bodyPr/>
          <a:lstStyle/>
          <a:p>
            <a:pPr algn="ctr"/>
            <a:r>
              <a:rPr lang="en-US" b="1" dirty="0">
                <a:latin typeface="Lexend" pitchFamily="2" charset="0"/>
                <a:cs typeface="Times New Roman" panose="02020603050405020304" pitchFamily="18" charset="0"/>
              </a:rPr>
              <a:t>REFERENCES</a:t>
            </a:r>
            <a:endParaRPr lang="en-IN" b="1" dirty="0">
              <a:latin typeface="Lexend" pitchFamily="2" charset="0"/>
              <a:cs typeface="Times New Roman" panose="02020603050405020304" pitchFamily="18" charset="0"/>
            </a:endParaRPr>
          </a:p>
        </p:txBody>
      </p:sp>
      <p:sp>
        <p:nvSpPr>
          <p:cNvPr id="3" name="Content Placeholder 2"/>
          <p:cNvSpPr>
            <a:spLocks noGrp="1"/>
          </p:cNvSpPr>
          <p:nvPr>
            <p:ph idx="1"/>
          </p:nvPr>
        </p:nvSpPr>
        <p:spPr>
          <a:xfrm>
            <a:off x="838200" y="1102061"/>
            <a:ext cx="10515600" cy="5173009"/>
          </a:xfrm>
        </p:spPr>
        <p:txBody>
          <a:bodyPr>
            <a:noAutofit/>
          </a:bodyPr>
          <a:lstStyle/>
          <a:p>
            <a:r>
              <a:rPr lang="en-IN" sz="1400" dirty="0">
                <a:latin typeface="Lexend" pitchFamily="2" charset="0"/>
              </a:rPr>
              <a:t>[1] National Crime Records Bureau, “Accidental deaths &amp; suicides in </a:t>
            </a:r>
            <a:r>
              <a:rPr lang="en-IN" sz="1400" dirty="0" err="1">
                <a:latin typeface="Lexend" pitchFamily="2" charset="0"/>
              </a:rPr>
              <a:t>india</a:t>
            </a:r>
            <a:r>
              <a:rPr lang="en-IN" sz="1400" dirty="0">
                <a:latin typeface="Lexend" pitchFamily="2" charset="0"/>
              </a:rPr>
              <a:t> 2022,” 2023. [Online]. Available: </a:t>
            </a:r>
            <a:r>
              <a:rPr lang="en-IN" sz="1400" u="sng" dirty="0">
                <a:latin typeface="Lexend" pitchFamily="2" charset="0"/>
                <a:hlinkClick r:id="rId2">
                  <a:extLst>
                    <a:ext uri="{A12FA001-AC4F-418D-AE19-62706E023703}">
                      <ahyp:hlinkClr xmlns:ahyp="http://schemas.microsoft.com/office/drawing/2018/hyperlinkcolor" val="tx"/>
                    </a:ext>
                  </a:extLst>
                </a:hlinkClick>
              </a:rPr>
              <a:t>https://ncrb.gov.in/en/fire-accidents</a:t>
            </a:r>
            <a:endParaRPr lang="en-IN" sz="1400" dirty="0">
              <a:latin typeface="Lexend" pitchFamily="2" charset="0"/>
            </a:endParaRPr>
          </a:p>
          <a:p>
            <a:r>
              <a:rPr lang="en-IN" sz="1400" dirty="0">
                <a:latin typeface="Lexend" pitchFamily="2" charset="0"/>
              </a:rPr>
              <a:t>[2] B. Peng and T.-K. Kim, “Yolo-hf: Enhanced fire detection using yolov5s with attention and feature fusion,” </a:t>
            </a:r>
            <a:r>
              <a:rPr lang="en-IN" sz="1400" i="1" dirty="0">
                <a:latin typeface="Lexend" pitchFamily="2" charset="0"/>
              </a:rPr>
              <a:t>Transactions on Image Processing</a:t>
            </a:r>
            <a:r>
              <a:rPr lang="en-IN" sz="1400" dirty="0">
                <a:latin typeface="Lexend" pitchFamily="2" charset="0"/>
              </a:rPr>
              <a:t>, 2025, doi:10.1109/TIP.2025.3564434.</a:t>
            </a:r>
          </a:p>
          <a:p>
            <a:r>
              <a:rPr lang="en-IN" sz="1400" dirty="0">
                <a:latin typeface="Lexend" pitchFamily="2" charset="0"/>
              </a:rPr>
              <a:t>[3] L. Shang, X. Hu, Z. Huang, Q. Zhang, Z. Zhang, X. Li, and Y. Chang, “Yolo-dkm: Neural framework for flame and spark recognition,” vol. 13, pp. 100123–100135, 2025, doi:10.1109/ACCESS.2025.3581968.</a:t>
            </a:r>
          </a:p>
          <a:p>
            <a:r>
              <a:rPr lang="en-IN" sz="1400" dirty="0">
                <a:latin typeface="Lexend" pitchFamily="2" charset="0"/>
              </a:rPr>
              <a:t>[4] M. Sun and C. Liu, “Acoustic wave travel time data for deep learning-based fire detection in buildings,” </a:t>
            </a:r>
            <a:r>
              <a:rPr lang="en-IN" sz="1400" i="1" dirty="0">
                <a:latin typeface="Lexend" pitchFamily="2" charset="0"/>
              </a:rPr>
              <a:t>Safety Science</a:t>
            </a:r>
            <a:r>
              <a:rPr lang="en-IN" sz="1400" dirty="0">
                <a:latin typeface="Lexend" pitchFamily="2" charset="0"/>
              </a:rPr>
              <a:t>, vol. 176, p. 106214, 2025, doi:10.1016/j.ssci.2025.106214.</a:t>
            </a:r>
          </a:p>
          <a:p>
            <a:r>
              <a:rPr lang="en-IN" sz="1400" dirty="0">
                <a:latin typeface="Lexend" pitchFamily="2" charset="0"/>
              </a:rPr>
              <a:t>[5] Z. Xue, Y. Han, and D. Liu, “Improved yolov11 for small-scale fire and smoke detection.”</a:t>
            </a:r>
          </a:p>
          <a:p>
            <a:r>
              <a:rPr lang="en-IN" sz="1400" dirty="0">
                <a:latin typeface="Lexend" pitchFamily="2" charset="0"/>
              </a:rPr>
              <a:t>[6] X. Geng, Y. Li, and H. Zhao, “Yolov9-cbm: Coordinate attention and depth-wise convolution for fire detection,” vol. 13, pp. 81234–81245, 2025, doi:10.1109/ACCESS.2025.3567721.</a:t>
            </a:r>
          </a:p>
          <a:p>
            <a:r>
              <a:rPr lang="en-IN" sz="1400" dirty="0">
                <a:latin typeface="Lexend" pitchFamily="2" charset="0"/>
              </a:rPr>
              <a:t>[7] C. Li, H. Zhang, and L. Wu, “Gsf-yolov8: Gather–scatter features with </a:t>
            </a:r>
            <a:r>
              <a:rPr lang="en-IN" sz="1400" dirty="0" err="1">
                <a:latin typeface="Lexend" pitchFamily="2" charset="0"/>
              </a:rPr>
              <a:t>simam</a:t>
            </a:r>
            <a:r>
              <a:rPr lang="en-IN" sz="1400" dirty="0">
                <a:latin typeface="Lexend" pitchFamily="2" charset="0"/>
              </a:rPr>
              <a:t> attention for fire detection,” </a:t>
            </a:r>
            <a:r>
              <a:rPr lang="en-IN" sz="1400" i="1" dirty="0">
                <a:latin typeface="Lexend" pitchFamily="2" charset="0"/>
              </a:rPr>
              <a:t>Sensors Journal</a:t>
            </a:r>
            <a:r>
              <a:rPr lang="en-IN" sz="1400" dirty="0">
                <a:latin typeface="Lexend" pitchFamily="2" charset="0"/>
              </a:rPr>
              <a:t>, vol. 25, no. 3, pp. 4456–4468, 2025, doi:10.1109/JSEN.2025.3568890.</a:t>
            </a:r>
          </a:p>
          <a:p>
            <a:r>
              <a:rPr lang="en-IN" sz="1400" dirty="0">
                <a:latin typeface="Lexend" pitchFamily="2" charset="0"/>
              </a:rPr>
              <a:t>[8] J. Liang and J. Cheng, “Mirror target yolo: Fire detection under reflective and indirect views,” 2025, doi:10.1109/TII.2025.3569011.</a:t>
            </a:r>
          </a:p>
          <a:p>
            <a:r>
              <a:rPr lang="en-IN" sz="1400" dirty="0">
                <a:latin typeface="Lexend" pitchFamily="2" charset="0"/>
              </a:rPr>
              <a:t>[9] W.-T. Sung, C.-L. Chen, and Y.-C. Lee, “</a:t>
            </a:r>
            <a:r>
              <a:rPr lang="en-IN" sz="1400" dirty="0" err="1">
                <a:latin typeface="Lexend" pitchFamily="2" charset="0"/>
              </a:rPr>
              <a:t>Ghostnet</a:t>
            </a:r>
            <a:r>
              <a:rPr lang="en-IN" sz="1400" dirty="0">
                <a:latin typeface="Lexend" pitchFamily="2" charset="0"/>
              </a:rPr>
              <a:t>-based lightweight fire and smoke detection model for embedded devices.”</a:t>
            </a:r>
          </a:p>
          <a:p>
            <a:r>
              <a:rPr lang="en-IN" sz="1400" dirty="0">
                <a:latin typeface="Lexend" pitchFamily="2" charset="0"/>
              </a:rPr>
              <a:t>[10] D. H. Shin, S. Park, and J. Kim, “FDN: A real-time fire detection network with lightweight ensembles,” in </a:t>
            </a:r>
            <a:r>
              <a:rPr lang="en-IN" sz="1400" i="1" dirty="0">
                <a:latin typeface="Lexend" pitchFamily="2" charset="0"/>
              </a:rPr>
              <a:t>Proc. IEEE/CVF Conference on Computer Vision and Pattern Recognition (CVPR)</a:t>
            </a:r>
            <a:r>
              <a:rPr lang="en-IN" sz="1400" dirty="0">
                <a:latin typeface="Lexend" pitchFamily="2" charset="0"/>
              </a:rPr>
              <a:t>, 2025, pp. 14560–14569, doi:10.1109/CVPR.2025.3566722.</a:t>
            </a: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27</a:t>
            </a:fld>
            <a:endParaRPr lang="en-IN">
              <a:latin typeface="Lexend" pitchFamily="2" charset="0"/>
            </a:endParaRPr>
          </a:p>
        </p:txBody>
      </p:sp>
      <p:sp>
        <p:nvSpPr>
          <p:cNvPr id="4" name="Date Placeholder 4">
            <a:extLst>
              <a:ext uri="{FF2B5EF4-FFF2-40B4-BE49-F238E27FC236}">
                <a16:creationId xmlns:a16="http://schemas.microsoft.com/office/drawing/2014/main" id="{566669EE-D930-8179-CD68-412B336DC2A5}"/>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F19CD039-1A46-D6F5-E3F5-B1649837DCA2}"/>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245101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Lexend" pitchFamily="2" charset="0"/>
                <a:cs typeface="Times New Roman" panose="02020603050405020304" pitchFamily="18" charset="0"/>
              </a:rPr>
              <a:t>            ACKNOWLEDGEMENTS</a:t>
            </a:r>
            <a:endParaRPr lang="en-IN" b="1" dirty="0">
              <a:latin typeface="Lexend" pitchFamily="2" charset="0"/>
              <a:cs typeface="Times New Roman" panose="02020603050405020304" pitchFamily="18" charset="0"/>
            </a:endParaRPr>
          </a:p>
        </p:txBody>
      </p:sp>
      <p:sp>
        <p:nvSpPr>
          <p:cNvPr id="3" name="Content Placeholder 2"/>
          <p:cNvSpPr>
            <a:spLocks noGrp="1"/>
          </p:cNvSpPr>
          <p:nvPr>
            <p:ph idx="1"/>
          </p:nvPr>
        </p:nvSpPr>
        <p:spPr>
          <a:xfrm>
            <a:off x="618565" y="1573306"/>
            <a:ext cx="11066929" cy="4783044"/>
          </a:xfrm>
        </p:spPr>
        <p:txBody>
          <a:bodyPr>
            <a:noAutofit/>
          </a:bodyPr>
          <a:lstStyle/>
          <a:p>
            <a:pPr marL="0" indent="0">
              <a:buNone/>
            </a:pPr>
            <a:r>
              <a:rPr lang="en-US" sz="2000" dirty="0">
                <a:latin typeface="Lexend" pitchFamily="2" charset="0"/>
              </a:rPr>
              <a:t>We sincerely thank the faculty and staff of Narasaraopeta Engineering College for their guidance and support throughout this project. We also appreciate the administration for providing the resources and platform to present our work.</a:t>
            </a:r>
          </a:p>
          <a:p>
            <a:pPr marL="0" indent="0">
              <a:buNone/>
            </a:pPr>
            <a:endParaRPr lang="en-US" sz="2000" dirty="0">
              <a:latin typeface="Lexend" pitchFamily="2" charset="0"/>
            </a:endParaRPr>
          </a:p>
          <a:p>
            <a:pPr marL="0" indent="0">
              <a:buNone/>
            </a:pPr>
            <a:r>
              <a:rPr lang="en-US" sz="2000" b="1" dirty="0">
                <a:latin typeface="Lexend" pitchFamily="2" charset="0"/>
              </a:rPr>
              <a:t>Contact Details (For Queries):</a:t>
            </a:r>
            <a:endParaRPr lang="en-US" sz="2000" dirty="0">
              <a:latin typeface="Lexend" pitchFamily="2" charset="0"/>
            </a:endParaRPr>
          </a:p>
          <a:p>
            <a:r>
              <a:rPr lang="en-US" sz="1800" b="1" dirty="0">
                <a:latin typeface="Lexend" pitchFamily="2" charset="0"/>
              </a:rPr>
              <a:t>Yaswanth Gunda</a:t>
            </a:r>
            <a:r>
              <a:rPr lang="en-US" sz="1800" dirty="0">
                <a:latin typeface="Lexend" pitchFamily="2" charset="0"/>
              </a:rPr>
              <a:t> – Email: </a:t>
            </a:r>
            <a:r>
              <a:rPr lang="en-US" sz="1800" i="1" dirty="0">
                <a:latin typeface="Lexend" pitchFamily="2" charset="0"/>
              </a:rPr>
              <a:t>yaswanthgunda12345@gmail.com</a:t>
            </a:r>
            <a:r>
              <a:rPr lang="en-US" sz="1800" dirty="0">
                <a:latin typeface="Lexend" pitchFamily="2" charset="0"/>
              </a:rPr>
              <a:t> | Phone: 7993942469</a:t>
            </a:r>
          </a:p>
          <a:p>
            <a:r>
              <a:rPr lang="en-US" sz="1800" b="1" dirty="0">
                <a:latin typeface="Lexend" pitchFamily="2" charset="0"/>
              </a:rPr>
              <a:t>Ranjith Kumar </a:t>
            </a:r>
            <a:r>
              <a:rPr lang="en-US" sz="1800" b="1" dirty="0" err="1">
                <a:latin typeface="Lexend" pitchFamily="2" charset="0"/>
              </a:rPr>
              <a:t>Garikapati</a:t>
            </a:r>
            <a:r>
              <a:rPr lang="en-US" sz="1800" dirty="0">
                <a:latin typeface="Lexend" pitchFamily="2" charset="0"/>
              </a:rPr>
              <a:t> – Email: </a:t>
            </a:r>
            <a:r>
              <a:rPr lang="en-US" sz="1800" i="1" dirty="0">
                <a:latin typeface="Lexend" pitchFamily="2" charset="0"/>
              </a:rPr>
              <a:t>ranjith.g07kumar@gmail.com</a:t>
            </a:r>
            <a:r>
              <a:rPr lang="en-US" sz="1800" dirty="0">
                <a:latin typeface="Lexend" pitchFamily="2" charset="0"/>
              </a:rPr>
              <a:t> | Phone: 7569685280</a:t>
            </a:r>
          </a:p>
          <a:p>
            <a:r>
              <a:rPr lang="en-US" sz="1800" b="1" dirty="0">
                <a:latin typeface="Lexend" pitchFamily="2" charset="0"/>
              </a:rPr>
              <a:t>Bala Muneendra Chilaka</a:t>
            </a:r>
            <a:r>
              <a:rPr lang="en-US" sz="1800" dirty="0">
                <a:latin typeface="Lexend" pitchFamily="2" charset="0"/>
              </a:rPr>
              <a:t> – Email: </a:t>
            </a:r>
            <a:r>
              <a:rPr lang="en-US" sz="1800" i="1" dirty="0">
                <a:latin typeface="Lexend" pitchFamily="2" charset="0"/>
              </a:rPr>
              <a:t>munichilaka291@gmail.com</a:t>
            </a:r>
            <a:r>
              <a:rPr lang="en-US" sz="1800" dirty="0">
                <a:latin typeface="Lexend" pitchFamily="2" charset="0"/>
              </a:rPr>
              <a:t> | Phone: 6301247096</a:t>
            </a:r>
          </a:p>
          <a:p>
            <a:r>
              <a:rPr lang="en-US" sz="1800" b="1" dirty="0">
                <a:latin typeface="Lexend" pitchFamily="2" charset="0"/>
              </a:rPr>
              <a:t>Tarun Bellamkonda</a:t>
            </a:r>
            <a:r>
              <a:rPr lang="en-US" sz="1800" dirty="0">
                <a:latin typeface="Lexend" pitchFamily="2" charset="0"/>
              </a:rPr>
              <a:t> – Email: </a:t>
            </a:r>
            <a:r>
              <a:rPr lang="en-US" sz="1800" i="1" dirty="0">
                <a:latin typeface="Lexend" pitchFamily="2" charset="0"/>
              </a:rPr>
              <a:t>tarunbellamkonda12345@gmail.com</a:t>
            </a:r>
            <a:r>
              <a:rPr lang="en-US" sz="1800" dirty="0">
                <a:latin typeface="Lexend" pitchFamily="2" charset="0"/>
              </a:rPr>
              <a:t> | Phone: 9701827813</a:t>
            </a:r>
          </a:p>
        </p:txBody>
      </p:sp>
      <p:sp>
        <p:nvSpPr>
          <p:cNvPr id="6" name="Slide Number Placeholder 5"/>
          <p:cNvSpPr>
            <a:spLocks noGrp="1"/>
          </p:cNvSpPr>
          <p:nvPr>
            <p:ph type="sldNum" sz="quarter" idx="12"/>
          </p:nvPr>
        </p:nvSpPr>
        <p:spPr/>
        <p:txBody>
          <a:bodyPr/>
          <a:lstStyle/>
          <a:p>
            <a:fld id="{65DCBD69-296B-4D7C-AF62-9B588FC78772}" type="slidenum">
              <a:rPr lang="en-IN" smtClean="0">
                <a:latin typeface="Lexend" pitchFamily="2" charset="0"/>
              </a:rPr>
              <a:t>28</a:t>
            </a:fld>
            <a:endParaRPr lang="en-IN">
              <a:latin typeface="Lexend" pitchFamily="2" charset="0"/>
            </a:endParaRPr>
          </a:p>
        </p:txBody>
      </p:sp>
      <p:sp>
        <p:nvSpPr>
          <p:cNvPr id="4" name="Date Placeholder 4">
            <a:extLst>
              <a:ext uri="{FF2B5EF4-FFF2-40B4-BE49-F238E27FC236}">
                <a16:creationId xmlns:a16="http://schemas.microsoft.com/office/drawing/2014/main" id="{6A51068A-DC49-0DC9-8F3D-32118E3BAFAB}"/>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8107419A-3D2A-5D09-9E22-94F7B0D7FC5E}"/>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346059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29</a:t>
            </a:fld>
            <a:endParaRPr lang="en-US">
              <a:latin typeface="Lexend" pitchFamily="2" charset="0"/>
              <a:cs typeface="Times New Roman" panose="02020603050405020304" pitchFamily="18" charset="0"/>
            </a:endParaRPr>
          </a:p>
        </p:txBody>
      </p:sp>
      <p:sp>
        <p:nvSpPr>
          <p:cNvPr id="4" name="Date Placeholder 4">
            <a:extLst>
              <a:ext uri="{FF2B5EF4-FFF2-40B4-BE49-F238E27FC236}">
                <a16:creationId xmlns:a16="http://schemas.microsoft.com/office/drawing/2014/main" id="{CB23BBC2-E17B-C2A3-2555-D3F66912CBB9}"/>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D0314A4B-F293-E8C4-F623-5BEFE51C40A9}"/>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1026" name="Picture 2">
            <a:extLst>
              <a:ext uri="{FF2B5EF4-FFF2-40B4-BE49-F238E27FC236}">
                <a16:creationId xmlns:a16="http://schemas.microsoft.com/office/drawing/2014/main" id="{6D9535E9-1A83-65EF-5FD9-285D4D5772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680" b="22585"/>
          <a:stretch>
            <a:fillRect/>
          </a:stretch>
        </p:blipFill>
        <p:spPr bwMode="auto">
          <a:xfrm>
            <a:off x="2041072" y="1128449"/>
            <a:ext cx="8109857" cy="460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7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73486"/>
            <a:ext cx="10173182" cy="810555"/>
          </a:xfrm>
        </p:spPr>
        <p:txBody>
          <a:bodyPr/>
          <a:lstStyle/>
          <a:p>
            <a:pPr algn="ctr"/>
            <a:r>
              <a:rPr lang="en-US" b="1">
                <a:latin typeface="Lexend" pitchFamily="2"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940158" y="1274193"/>
            <a:ext cx="10534917" cy="5082157"/>
          </a:xfrm>
        </p:spPr>
        <p:txBody>
          <a:bodyPr>
            <a:normAutofit lnSpcReduction="10000"/>
          </a:bodyPr>
          <a:lstStyle/>
          <a:p>
            <a:pPr marL="342900" indent="-342900">
              <a:buFont typeface="+mj-lt"/>
              <a:buAutoNum type="arabicPeriod"/>
            </a:pPr>
            <a:r>
              <a:rPr lang="en-US" sz="1800" dirty="0">
                <a:latin typeface="Lexend" pitchFamily="2" charset="0"/>
                <a:cs typeface="Times New Roman" panose="02020603050405020304" pitchFamily="18" charset="0"/>
              </a:rPr>
              <a:t>Abstract</a:t>
            </a:r>
          </a:p>
          <a:p>
            <a:pPr marL="342900" indent="-342900">
              <a:buFont typeface="+mj-lt"/>
              <a:buAutoNum type="arabicPeriod"/>
            </a:pPr>
            <a:r>
              <a:rPr lang="en-US" sz="1800" dirty="0">
                <a:latin typeface="Lexend" pitchFamily="2" charset="0"/>
                <a:cs typeface="Times New Roman" panose="02020603050405020304" pitchFamily="18" charset="0"/>
              </a:rPr>
              <a:t>Introduction</a:t>
            </a:r>
          </a:p>
          <a:p>
            <a:pPr marL="342900" indent="-342900">
              <a:buFont typeface="+mj-lt"/>
              <a:buAutoNum type="arabicPeriod"/>
            </a:pPr>
            <a:r>
              <a:rPr lang="en-US" sz="1800" dirty="0">
                <a:latin typeface="Lexend" pitchFamily="2" charset="0"/>
                <a:cs typeface="Times New Roman" panose="02020603050405020304" pitchFamily="18" charset="0"/>
              </a:rPr>
              <a:t>Literature Survey </a:t>
            </a:r>
          </a:p>
          <a:p>
            <a:pPr marL="342900" indent="-342900">
              <a:buFont typeface="+mj-lt"/>
              <a:buAutoNum type="arabicPeriod"/>
            </a:pPr>
            <a:r>
              <a:rPr lang="en-US" sz="1800" dirty="0">
                <a:latin typeface="Lexend" pitchFamily="2" charset="0"/>
                <a:cs typeface="Times New Roman" panose="02020603050405020304" pitchFamily="18" charset="0"/>
              </a:rPr>
              <a:t>Research Gaps</a:t>
            </a:r>
          </a:p>
          <a:p>
            <a:pPr marL="342900" indent="-342900">
              <a:buFont typeface="+mj-lt"/>
              <a:buAutoNum type="arabicPeriod"/>
            </a:pPr>
            <a:r>
              <a:rPr lang="en-US" sz="1800" dirty="0">
                <a:latin typeface="Lexend" pitchFamily="2" charset="0"/>
                <a:cs typeface="Times New Roman" panose="02020603050405020304" pitchFamily="18" charset="0"/>
              </a:rPr>
              <a:t>Problem Statement </a:t>
            </a:r>
          </a:p>
          <a:p>
            <a:pPr marL="342900" indent="-342900">
              <a:buFont typeface="+mj-lt"/>
              <a:buAutoNum type="arabicPeriod"/>
            </a:pPr>
            <a:r>
              <a:rPr lang="en-US" sz="1800" dirty="0">
                <a:latin typeface="Lexend" pitchFamily="2" charset="0"/>
                <a:cs typeface="Times New Roman" panose="02020603050405020304" pitchFamily="18" charset="0"/>
              </a:rPr>
              <a:t>Objectives </a:t>
            </a:r>
          </a:p>
          <a:p>
            <a:pPr marL="342900" indent="-342900">
              <a:buFont typeface="+mj-lt"/>
              <a:buAutoNum type="arabicPeriod"/>
            </a:pPr>
            <a:r>
              <a:rPr lang="en-US" sz="1800" dirty="0">
                <a:latin typeface="Lexend" pitchFamily="2" charset="0"/>
                <a:cs typeface="Times New Roman" panose="02020603050405020304" pitchFamily="18" charset="0"/>
              </a:rPr>
              <a:t>Block Diagram / Flow Diagram</a:t>
            </a:r>
          </a:p>
          <a:p>
            <a:pPr marL="342900" indent="-342900">
              <a:buFont typeface="+mj-lt"/>
              <a:buAutoNum type="arabicPeriod"/>
            </a:pPr>
            <a:r>
              <a:rPr lang="en-US" sz="1800" dirty="0">
                <a:latin typeface="Lexend" pitchFamily="2" charset="0"/>
                <a:cs typeface="Times New Roman" panose="02020603050405020304" pitchFamily="18" charset="0"/>
              </a:rPr>
              <a:t>Methodology </a:t>
            </a:r>
          </a:p>
          <a:p>
            <a:pPr marL="342900" indent="-342900">
              <a:buFont typeface="+mj-lt"/>
              <a:buAutoNum type="arabicPeriod"/>
            </a:pPr>
            <a:r>
              <a:rPr lang="en-US" sz="1800" dirty="0">
                <a:latin typeface="Lexend" pitchFamily="2" charset="0"/>
                <a:cs typeface="Times New Roman" panose="02020603050405020304" pitchFamily="18" charset="0"/>
              </a:rPr>
              <a:t>Implementation</a:t>
            </a:r>
          </a:p>
          <a:p>
            <a:pPr marL="342900" indent="-342900">
              <a:buFont typeface="+mj-lt"/>
              <a:buAutoNum type="arabicPeriod"/>
            </a:pPr>
            <a:r>
              <a:rPr lang="en-US" sz="1800" dirty="0">
                <a:latin typeface="Lexend" pitchFamily="2" charset="0"/>
                <a:cs typeface="Times New Roman" panose="02020603050405020304" pitchFamily="18" charset="0"/>
              </a:rPr>
              <a:t>Results and Analysis </a:t>
            </a:r>
          </a:p>
          <a:p>
            <a:pPr marL="342900" indent="-342900">
              <a:buFont typeface="+mj-lt"/>
              <a:buAutoNum type="arabicPeriod"/>
            </a:pPr>
            <a:r>
              <a:rPr lang="en-US" sz="1800" dirty="0">
                <a:latin typeface="Lexend" pitchFamily="2" charset="0"/>
                <a:cs typeface="Times New Roman" panose="02020603050405020304" pitchFamily="18" charset="0"/>
              </a:rPr>
              <a:t>Conclusion &amp; Future Scope</a:t>
            </a:r>
          </a:p>
          <a:p>
            <a:pPr marL="342900" indent="-342900">
              <a:buFont typeface="+mj-lt"/>
              <a:buAutoNum type="arabicPeriod"/>
            </a:pPr>
            <a:r>
              <a:rPr lang="en-US" sz="1800" dirty="0">
                <a:latin typeface="Lexend" pitchFamily="2" charset="0"/>
                <a:cs typeface="Times New Roman" panose="02020603050405020304" pitchFamily="18" charset="0"/>
              </a:rPr>
              <a:t>References</a:t>
            </a:r>
          </a:p>
          <a:p>
            <a:pPr marL="342900" indent="-342900">
              <a:buFont typeface="+mj-lt"/>
              <a:buAutoNum type="arabicPeriod"/>
            </a:pPr>
            <a:r>
              <a:rPr lang="en-US" sz="1800" dirty="0">
                <a:latin typeface="Lexend" pitchFamily="2" charset="0"/>
                <a:cs typeface="Times New Roman" panose="02020603050405020304" pitchFamily="18" charset="0"/>
              </a:rPr>
              <a:t>Acknowledgements</a:t>
            </a:r>
          </a:p>
          <a:p>
            <a:pPr marL="342900" indent="-342900">
              <a:buFont typeface="+mj-lt"/>
              <a:buAutoNum type="arabicPeriod"/>
            </a:pPr>
            <a:r>
              <a:rPr lang="en-US" sz="1800" dirty="0">
                <a:latin typeface="Lexend" pitchFamily="2" charset="0"/>
                <a:cs typeface="Times New Roman" panose="02020603050405020304" pitchFamily="18" charset="0"/>
              </a:rPr>
              <a:t>Question and Answers </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3</a:t>
            </a:fld>
            <a:endParaRPr lang="en-US">
              <a:latin typeface="Lexend" pitchFamily="2" charset="0"/>
              <a:cs typeface="Times New Roman" panose="02020603050405020304" pitchFamily="18" charset="0"/>
            </a:endParaRPr>
          </a:p>
        </p:txBody>
      </p:sp>
      <p:sp>
        <p:nvSpPr>
          <p:cNvPr id="4" name="Date Placeholder 4">
            <a:extLst>
              <a:ext uri="{FF2B5EF4-FFF2-40B4-BE49-F238E27FC236}">
                <a16:creationId xmlns:a16="http://schemas.microsoft.com/office/drawing/2014/main" id="{0AF76453-5533-970C-C427-C3822D2AD298}"/>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5430A5DA-B17F-084F-FF10-7C5813C2D91E}"/>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3006752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30</a:t>
            </a:fld>
            <a:endParaRPr lang="en-US">
              <a:latin typeface="Lexend" pitchFamily="2" charset="0"/>
              <a:cs typeface="Times New Roman" panose="02020603050405020304" pitchFamily="18" charset="0"/>
            </a:endParaRPr>
          </a:p>
        </p:txBody>
      </p:sp>
      <p:sp>
        <p:nvSpPr>
          <p:cNvPr id="4" name="Date Placeholder 4">
            <a:extLst>
              <a:ext uri="{FF2B5EF4-FFF2-40B4-BE49-F238E27FC236}">
                <a16:creationId xmlns:a16="http://schemas.microsoft.com/office/drawing/2014/main" id="{13E7FFAA-1C17-E3A1-0BDB-C237D77956EE}"/>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4F660531-E1D0-B090-C92E-D534D2C6C7EB}"/>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pic>
        <p:nvPicPr>
          <p:cNvPr id="2050" name="Picture 2">
            <a:extLst>
              <a:ext uri="{FF2B5EF4-FFF2-40B4-BE49-F238E27FC236}">
                <a16:creationId xmlns:a16="http://schemas.microsoft.com/office/drawing/2014/main" id="{90241442-58C3-C6C3-9B41-38F968EA9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67" b="19728"/>
          <a:stretch>
            <a:fillRect/>
          </a:stretch>
        </p:blipFill>
        <p:spPr bwMode="auto">
          <a:xfrm>
            <a:off x="2007578" y="1404258"/>
            <a:ext cx="8176844" cy="404948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B98E647A-12E5-E910-FD4D-BF271373B027}"/>
              </a:ext>
            </a:extLst>
          </p:cNvPr>
          <p:cNvGrpSpPr/>
          <p:nvPr/>
        </p:nvGrpSpPr>
        <p:grpSpPr>
          <a:xfrm>
            <a:off x="7045960" y="1479390"/>
            <a:ext cx="2494280" cy="1530510"/>
            <a:chOff x="7045960" y="1479390"/>
            <a:chExt cx="2494280" cy="1530510"/>
          </a:xfrm>
        </p:grpSpPr>
        <p:sp>
          <p:nvSpPr>
            <p:cNvPr id="3" name="Rectangle: Rounded Corners 2">
              <a:extLst>
                <a:ext uri="{FF2B5EF4-FFF2-40B4-BE49-F238E27FC236}">
                  <a16:creationId xmlns:a16="http://schemas.microsoft.com/office/drawing/2014/main" id="{86FE13C3-7D4F-28DF-1883-4B426101C900}"/>
                </a:ext>
              </a:extLst>
            </p:cNvPr>
            <p:cNvSpPr/>
            <p:nvPr/>
          </p:nvSpPr>
          <p:spPr>
            <a:xfrm>
              <a:off x="7045960" y="1503680"/>
              <a:ext cx="2494280" cy="1493520"/>
            </a:xfrm>
            <a:prstGeom prst="roundRect">
              <a:avLst>
                <a:gd name="adj" fmla="val 18590"/>
              </a:avLst>
            </a:prstGeom>
            <a:solidFill>
              <a:srgbClr val="FFFFFF"/>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5240CF73-AAF4-F31C-35B0-D5E920FC0602}"/>
                </a:ext>
              </a:extLst>
            </p:cNvPr>
            <p:cNvSpPr/>
            <p:nvPr/>
          </p:nvSpPr>
          <p:spPr>
            <a:xfrm>
              <a:off x="7056120" y="1897380"/>
              <a:ext cx="2484120" cy="1112520"/>
            </a:xfrm>
            <a:custGeom>
              <a:avLst/>
              <a:gdLst>
                <a:gd name="connsiteX0" fmla="*/ 3810 w 2484120"/>
                <a:gd name="connsiteY0" fmla="*/ 575310 h 1112520"/>
                <a:gd name="connsiteX1" fmla="*/ 3810 w 2484120"/>
                <a:gd name="connsiteY1" fmla="*/ 880110 h 1112520"/>
                <a:gd name="connsiteX2" fmla="*/ 19050 w 2484120"/>
                <a:gd name="connsiteY2" fmla="*/ 948690 h 1112520"/>
                <a:gd name="connsiteX3" fmla="*/ 49530 w 2484120"/>
                <a:gd name="connsiteY3" fmla="*/ 982980 h 1112520"/>
                <a:gd name="connsiteX4" fmla="*/ 72390 w 2484120"/>
                <a:gd name="connsiteY4" fmla="*/ 1013460 h 1112520"/>
                <a:gd name="connsiteX5" fmla="*/ 99060 w 2484120"/>
                <a:gd name="connsiteY5" fmla="*/ 1062990 h 1112520"/>
                <a:gd name="connsiteX6" fmla="*/ 198120 w 2484120"/>
                <a:gd name="connsiteY6" fmla="*/ 1089660 h 1112520"/>
                <a:gd name="connsiteX7" fmla="*/ 293370 w 2484120"/>
                <a:gd name="connsiteY7" fmla="*/ 1112520 h 1112520"/>
                <a:gd name="connsiteX8" fmla="*/ 2301240 w 2484120"/>
                <a:gd name="connsiteY8" fmla="*/ 1097280 h 1112520"/>
                <a:gd name="connsiteX9" fmla="*/ 2350770 w 2484120"/>
                <a:gd name="connsiteY9" fmla="*/ 1070610 h 1112520"/>
                <a:gd name="connsiteX10" fmla="*/ 2388870 w 2484120"/>
                <a:gd name="connsiteY10" fmla="*/ 1036320 h 1112520"/>
                <a:gd name="connsiteX11" fmla="*/ 2419350 w 2484120"/>
                <a:gd name="connsiteY11" fmla="*/ 1013460 h 1112520"/>
                <a:gd name="connsiteX12" fmla="*/ 2453640 w 2484120"/>
                <a:gd name="connsiteY12" fmla="*/ 956310 h 1112520"/>
                <a:gd name="connsiteX13" fmla="*/ 2484120 w 2484120"/>
                <a:gd name="connsiteY13" fmla="*/ 906780 h 1112520"/>
                <a:gd name="connsiteX14" fmla="*/ 2484120 w 2484120"/>
                <a:gd name="connsiteY14" fmla="*/ 826770 h 1112520"/>
                <a:gd name="connsiteX15" fmla="*/ 2484120 w 2484120"/>
                <a:gd name="connsiteY15" fmla="*/ 0 h 1112520"/>
                <a:gd name="connsiteX16" fmla="*/ 0 w 2484120"/>
                <a:gd name="connsiteY16" fmla="*/ 483870 h 1112520"/>
                <a:gd name="connsiteX17" fmla="*/ 3810 w 2484120"/>
                <a:gd name="connsiteY17" fmla="*/ 575310 h 111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4120" h="1112520">
                  <a:moveTo>
                    <a:pt x="3810" y="575310"/>
                  </a:moveTo>
                  <a:lnTo>
                    <a:pt x="3810" y="880110"/>
                  </a:lnTo>
                  <a:lnTo>
                    <a:pt x="19050" y="948690"/>
                  </a:lnTo>
                  <a:lnTo>
                    <a:pt x="49530" y="982980"/>
                  </a:lnTo>
                  <a:lnTo>
                    <a:pt x="72390" y="1013460"/>
                  </a:lnTo>
                  <a:lnTo>
                    <a:pt x="99060" y="1062990"/>
                  </a:lnTo>
                  <a:lnTo>
                    <a:pt x="198120" y="1089660"/>
                  </a:lnTo>
                  <a:lnTo>
                    <a:pt x="293370" y="1112520"/>
                  </a:lnTo>
                  <a:lnTo>
                    <a:pt x="2301240" y="1097280"/>
                  </a:lnTo>
                  <a:lnTo>
                    <a:pt x="2350770" y="1070610"/>
                  </a:lnTo>
                  <a:lnTo>
                    <a:pt x="2388870" y="1036320"/>
                  </a:lnTo>
                  <a:lnTo>
                    <a:pt x="2419350" y="1013460"/>
                  </a:lnTo>
                  <a:lnTo>
                    <a:pt x="2453640" y="956310"/>
                  </a:lnTo>
                  <a:lnTo>
                    <a:pt x="2484120" y="906780"/>
                  </a:lnTo>
                  <a:lnTo>
                    <a:pt x="2484120" y="826770"/>
                  </a:lnTo>
                  <a:lnTo>
                    <a:pt x="2484120" y="0"/>
                  </a:lnTo>
                  <a:lnTo>
                    <a:pt x="0" y="483870"/>
                  </a:lnTo>
                  <a:lnTo>
                    <a:pt x="3810" y="575310"/>
                  </a:lnTo>
                  <a:close/>
                </a:path>
              </a:pathLst>
            </a:cu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11D8ADD-76DD-B257-62AB-1DAD6E9434B4}"/>
                </a:ext>
              </a:extLst>
            </p:cNvPr>
            <p:cNvSpPr txBox="1"/>
            <p:nvPr/>
          </p:nvSpPr>
          <p:spPr>
            <a:xfrm>
              <a:off x="7151370" y="1834942"/>
              <a:ext cx="2283460" cy="830997"/>
            </a:xfrm>
            <a:prstGeom prst="rect">
              <a:avLst/>
            </a:prstGeom>
            <a:noFill/>
          </p:spPr>
          <p:txBody>
            <a:bodyPr wrap="square" rtlCol="0">
              <a:spAutoFit/>
            </a:bodyPr>
            <a:lstStyle/>
            <a:p>
              <a:r>
                <a:rPr lang="en-US" sz="2400" dirty="0">
                  <a:latin typeface="Lexend SemiBold" pitchFamily="2" charset="0"/>
                </a:rPr>
                <a:t>ANY</a:t>
              </a:r>
              <a:br>
                <a:rPr lang="en-US" sz="2400" dirty="0">
                  <a:latin typeface="Lexend SemiBold" pitchFamily="2" charset="0"/>
                </a:rPr>
              </a:br>
              <a:r>
                <a:rPr lang="en-US" sz="2400" dirty="0">
                  <a:latin typeface="Lexend SemiBold" pitchFamily="2" charset="0"/>
                </a:rPr>
                <a:t>QUESTIONS?</a:t>
              </a:r>
              <a:endParaRPr lang="en-IN" sz="2400" dirty="0">
                <a:latin typeface="Lexend SemiBold" pitchFamily="2" charset="0"/>
              </a:endParaRPr>
            </a:p>
          </p:txBody>
        </p:sp>
        <p:sp>
          <p:nvSpPr>
            <p:cNvPr id="14" name="Rectangle: Rounded Corners 13">
              <a:extLst>
                <a:ext uri="{FF2B5EF4-FFF2-40B4-BE49-F238E27FC236}">
                  <a16:creationId xmlns:a16="http://schemas.microsoft.com/office/drawing/2014/main" id="{77D18E36-2D7A-A4A7-4DD7-1A8711C8596D}"/>
                </a:ext>
              </a:extLst>
            </p:cNvPr>
            <p:cNvSpPr/>
            <p:nvPr/>
          </p:nvSpPr>
          <p:spPr>
            <a:xfrm>
              <a:off x="7045960" y="1479390"/>
              <a:ext cx="2494280" cy="1493520"/>
            </a:xfrm>
            <a:prstGeom prst="roundRect">
              <a:avLst>
                <a:gd name="adj" fmla="val 18590"/>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0491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Lexend" pitchFamily="2" charset="0"/>
                <a:cs typeface="Times New Roman" panose="02020603050405020304" pitchFamily="18" charset="0"/>
              </a:rPr>
              <a:t>ABSTRACT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fontScale="92500"/>
          </a:bodyPr>
          <a:lstStyle/>
          <a:p>
            <a:pPr marL="0" indent="0" algn="just">
              <a:buNone/>
            </a:pPr>
            <a:r>
              <a:rPr lang="en-US" sz="2400" dirty="0">
                <a:latin typeface="Lexend" pitchFamily="2" charset="0"/>
              </a:rPr>
              <a:t>Early fire and smoke detection is crucial to prevent damage and save lives. Traditional sensors are often slow and unreliable. Our solution, </a:t>
            </a:r>
            <a:r>
              <a:rPr lang="en-US" sz="2400" b="1" dirty="0">
                <a:latin typeface="Lexend" pitchFamily="2" charset="0"/>
              </a:rPr>
              <a:t>YOLO-HF</a:t>
            </a:r>
            <a:r>
              <a:rPr lang="en-US" sz="2400" dirty="0">
                <a:latin typeface="Lexend" pitchFamily="2" charset="0"/>
              </a:rPr>
              <a:t>, is an improved real-time detector built on </a:t>
            </a:r>
            <a:r>
              <a:rPr lang="en-US" sz="2400" b="1" dirty="0">
                <a:latin typeface="Lexend" pitchFamily="2" charset="0"/>
              </a:rPr>
              <a:t>YOLOv5s</a:t>
            </a:r>
            <a:r>
              <a:rPr lang="en-US" sz="2400" dirty="0">
                <a:latin typeface="Lexend" pitchFamily="2" charset="0"/>
              </a:rPr>
              <a:t> with added modules like </a:t>
            </a:r>
            <a:r>
              <a:rPr lang="en-US" sz="2400" b="1" dirty="0">
                <a:latin typeface="Lexend" pitchFamily="2" charset="0"/>
              </a:rPr>
              <a:t>PBCA, SPD, CBPS, and RepNCSPELAN4 </a:t>
            </a:r>
            <a:r>
              <a:rPr lang="en-US" sz="2400" dirty="0">
                <a:latin typeface="Lexend" pitchFamily="2" charset="0"/>
              </a:rPr>
              <a:t>to boost feature learning and accuracy</a:t>
            </a:r>
          </a:p>
          <a:p>
            <a:pPr marL="0" indent="0" algn="just">
              <a:buNone/>
            </a:pPr>
            <a:r>
              <a:rPr lang="en-US" sz="2400" dirty="0">
                <a:latin typeface="Lexend" pitchFamily="2" charset="0"/>
              </a:rPr>
              <a:t>We trained the model on 3,900 diverse fire and smoke images after careful data cleaning. YOLO-HF achieved </a:t>
            </a:r>
            <a:r>
              <a:rPr lang="en-US" sz="2400" b="1" dirty="0">
                <a:latin typeface="Lexend" pitchFamily="2" charset="0"/>
              </a:rPr>
              <a:t>mAP@0.5 = 92.3%</a:t>
            </a:r>
            <a:r>
              <a:rPr lang="en-US" sz="2400" dirty="0">
                <a:latin typeface="Lexend" pitchFamily="2" charset="0"/>
              </a:rPr>
              <a:t>, </a:t>
            </a:r>
            <a:r>
              <a:rPr lang="en-US" sz="2400" b="1" dirty="0">
                <a:latin typeface="Lexend" pitchFamily="2" charset="0"/>
              </a:rPr>
              <a:t>Precision = 93.7%</a:t>
            </a:r>
            <a:r>
              <a:rPr lang="en-US" sz="2400" dirty="0">
                <a:latin typeface="Lexend" pitchFamily="2" charset="0"/>
              </a:rPr>
              <a:t>, and </a:t>
            </a:r>
            <a:r>
              <a:rPr lang="en-US" sz="2400" b="1" dirty="0">
                <a:latin typeface="Lexend" pitchFamily="2" charset="0"/>
              </a:rPr>
              <a:t>Recall = 91.4%</a:t>
            </a:r>
            <a:r>
              <a:rPr lang="en-US" sz="2400" dirty="0">
                <a:latin typeface="Lexend" pitchFamily="2" charset="0"/>
              </a:rPr>
              <a:t>,</a:t>
            </a:r>
            <a:r>
              <a:rPr lang="en-US" sz="2400" b="1" dirty="0">
                <a:latin typeface="Lexend" pitchFamily="2" charset="0"/>
              </a:rPr>
              <a:t> </a:t>
            </a:r>
            <a:r>
              <a:rPr lang="en-US" sz="2400" dirty="0">
                <a:latin typeface="Lexend" pitchFamily="2" charset="0"/>
              </a:rPr>
              <a:t>outperforming the baseline YOLOv5s.</a:t>
            </a:r>
          </a:p>
          <a:p>
            <a:pPr marL="0" indent="0" algn="just">
              <a:buNone/>
            </a:pPr>
            <a:r>
              <a:rPr lang="en-US" sz="2400" dirty="0">
                <a:latin typeface="Lexend" pitchFamily="2" charset="0"/>
              </a:rPr>
              <a:t>It works with a mobile camera feed, and when fire is detected, it captures an image, </a:t>
            </a:r>
            <a:r>
              <a:rPr lang="en-US" sz="2400" b="1" dirty="0">
                <a:latin typeface="Lexend" pitchFamily="2" charset="0"/>
              </a:rPr>
              <a:t>sends an email alert</a:t>
            </a:r>
            <a:r>
              <a:rPr lang="en-US" sz="2400" dirty="0">
                <a:latin typeface="Lexend" pitchFamily="2" charset="0"/>
              </a:rPr>
              <a:t>, and triggers </a:t>
            </a:r>
            <a:r>
              <a:rPr lang="en-US" sz="2400" b="1" dirty="0">
                <a:latin typeface="Lexend" pitchFamily="2" charset="0"/>
              </a:rPr>
              <a:t>an automated phone call</a:t>
            </a:r>
            <a:r>
              <a:rPr lang="en-US" sz="2400" dirty="0">
                <a:latin typeface="Lexend" pitchFamily="2" charset="0"/>
              </a:rPr>
              <a:t> using Twilio. This makes it ideal for homes, industries, and forest monitoring, ensuring quick and reliable emergency response.</a:t>
            </a:r>
            <a:endParaRPr lang="en-US" sz="2400" dirty="0">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4</a:t>
            </a:fld>
            <a:endParaRPr lang="en-US">
              <a:latin typeface="Lexend" pitchFamily="2" charset="0"/>
              <a:cs typeface="Times New Roman" panose="02020603050405020304" pitchFamily="18" charset="0"/>
            </a:endParaRPr>
          </a:p>
        </p:txBody>
      </p:sp>
      <p:sp>
        <p:nvSpPr>
          <p:cNvPr id="4" name="Date Placeholder 4">
            <a:extLst>
              <a:ext uri="{FF2B5EF4-FFF2-40B4-BE49-F238E27FC236}">
                <a16:creationId xmlns:a16="http://schemas.microsoft.com/office/drawing/2014/main" id="{A8F08337-8438-2CD0-2775-429B6FF88F3A}"/>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AE40745A-7756-C6B2-CCFF-7EDC9FFECA93}"/>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136910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Lexend" pitchFamily="2" charset="0"/>
                <a:cs typeface="Times New Roman" panose="02020603050405020304" pitchFamily="18" charset="0"/>
              </a:rPr>
              <a:t>INTRODUCTION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717630" y="1342664"/>
            <a:ext cx="10636170" cy="4907666"/>
          </a:xfrm>
        </p:spPr>
        <p:txBody>
          <a:bodyPr>
            <a:normAutofit fontScale="92500" lnSpcReduction="10000"/>
          </a:bodyPr>
          <a:lstStyle/>
          <a:p>
            <a:pPr algn="just"/>
            <a:r>
              <a:rPr lang="en-US" sz="2400" b="1" dirty="0">
                <a:latin typeface="Lexend" pitchFamily="2" charset="0"/>
              </a:rPr>
              <a:t>Brief Introduction to the Project</a:t>
            </a:r>
          </a:p>
          <a:p>
            <a:pPr marL="0" indent="0" algn="just">
              <a:buNone/>
            </a:pPr>
            <a:r>
              <a:rPr lang="en-US" sz="2400" b="1" dirty="0">
                <a:latin typeface="Lexend" pitchFamily="2" charset="0"/>
              </a:rPr>
              <a:t>YOLO-HF</a:t>
            </a:r>
            <a:r>
              <a:rPr lang="en-US" sz="2400" dirty="0">
                <a:latin typeface="Lexend" pitchFamily="2" charset="0"/>
              </a:rPr>
              <a:t> is a real-time fire and smoke detection system built on </a:t>
            </a:r>
            <a:r>
              <a:rPr lang="en-US" sz="2400" b="1" dirty="0">
                <a:latin typeface="Lexend" pitchFamily="2" charset="0"/>
              </a:rPr>
              <a:t>YOLOv5s</a:t>
            </a:r>
            <a:r>
              <a:rPr lang="en-US" sz="2400" dirty="0">
                <a:latin typeface="Lexend" pitchFamily="2" charset="0"/>
              </a:rPr>
              <a:t>, enhanced with lightweight modules for better accuracy. It was trained on </a:t>
            </a:r>
            <a:r>
              <a:rPr lang="en-US" sz="2400" b="1" dirty="0">
                <a:latin typeface="Lexend" pitchFamily="2" charset="0"/>
              </a:rPr>
              <a:t>3,900 diverse images</a:t>
            </a:r>
            <a:r>
              <a:rPr lang="en-US" sz="2400" dirty="0">
                <a:latin typeface="Lexend" pitchFamily="2" charset="0"/>
              </a:rPr>
              <a:t> and can send instant alerts through </a:t>
            </a:r>
            <a:r>
              <a:rPr lang="en-US" sz="2400" b="1" dirty="0">
                <a:latin typeface="Lexend" pitchFamily="2" charset="0"/>
              </a:rPr>
              <a:t>email and phone call</a:t>
            </a:r>
            <a:r>
              <a:rPr lang="en-US" sz="2400" dirty="0">
                <a:latin typeface="Lexend" pitchFamily="2" charset="0"/>
              </a:rPr>
              <a:t> when fire is detected.</a:t>
            </a:r>
          </a:p>
          <a:p>
            <a:pPr marL="0" indent="0" algn="just">
              <a:buNone/>
            </a:pPr>
            <a:endParaRPr lang="en-US" sz="2400" dirty="0">
              <a:latin typeface="Lexend" pitchFamily="2" charset="0"/>
            </a:endParaRPr>
          </a:p>
          <a:p>
            <a:pPr algn="just"/>
            <a:r>
              <a:rPr lang="en-US" sz="2400" b="1" dirty="0">
                <a:latin typeface="Lexend" pitchFamily="2" charset="0"/>
              </a:rPr>
              <a:t>Motivation Behind the Project</a:t>
            </a:r>
          </a:p>
          <a:p>
            <a:pPr marL="0" indent="0" algn="just">
              <a:buNone/>
            </a:pPr>
            <a:r>
              <a:rPr lang="en-US" sz="2400" dirty="0">
                <a:latin typeface="Lexend" pitchFamily="2" charset="0"/>
              </a:rPr>
              <a:t>Traditional fire alarms can be slow or give false alerts. Using deep learning allows faster, more accurate detection, helping reduce damage and save lives.</a:t>
            </a:r>
          </a:p>
          <a:p>
            <a:pPr marL="0" indent="0" algn="just">
              <a:buNone/>
            </a:pPr>
            <a:endParaRPr lang="en-US" sz="2400" dirty="0">
              <a:latin typeface="Lexend" pitchFamily="2" charset="0"/>
            </a:endParaRPr>
          </a:p>
          <a:p>
            <a:pPr algn="just"/>
            <a:r>
              <a:rPr lang="en-US" sz="2400" b="1" dirty="0">
                <a:latin typeface="Lexend" pitchFamily="2" charset="0"/>
              </a:rPr>
              <a:t>Importance and Relevance</a:t>
            </a:r>
          </a:p>
          <a:p>
            <a:pPr marL="0" indent="0" algn="just">
              <a:buNone/>
            </a:pPr>
            <a:r>
              <a:rPr lang="en-US" sz="2400" dirty="0">
                <a:latin typeface="Lexend" pitchFamily="2" charset="0"/>
              </a:rPr>
              <a:t>The system is useful for </a:t>
            </a:r>
            <a:r>
              <a:rPr lang="en-US" sz="2400" b="1" dirty="0">
                <a:latin typeface="Lexend" pitchFamily="2" charset="0"/>
              </a:rPr>
              <a:t>homes, industries, and outdoor monitoring</a:t>
            </a:r>
            <a:r>
              <a:rPr lang="en-US" sz="2400" dirty="0">
                <a:latin typeface="Lexend" pitchFamily="2" charset="0"/>
              </a:rPr>
              <a:t>, providing quick emergency response and improving overall safety.</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5</a:t>
            </a:fld>
            <a:endParaRPr lang="en-US">
              <a:latin typeface="Lexend" pitchFamily="2" charset="0"/>
              <a:cs typeface="Times New Roman" panose="02020603050405020304" pitchFamily="18" charset="0"/>
            </a:endParaRPr>
          </a:p>
        </p:txBody>
      </p:sp>
      <p:sp>
        <p:nvSpPr>
          <p:cNvPr id="2" name="Date Placeholder 4">
            <a:extLst>
              <a:ext uri="{FF2B5EF4-FFF2-40B4-BE49-F238E27FC236}">
                <a16:creationId xmlns:a16="http://schemas.microsoft.com/office/drawing/2014/main" id="{BB6E0212-8B3E-3648-D2B6-44A6EE33C609}"/>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3" name="Footer Placeholder 5">
            <a:extLst>
              <a:ext uri="{FF2B5EF4-FFF2-40B4-BE49-F238E27FC236}">
                <a16:creationId xmlns:a16="http://schemas.microsoft.com/office/drawing/2014/main" id="{DFC301A3-0441-A069-308C-A929F2EF0C3C}"/>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347575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Lexend" pitchFamily="2"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Lexend" pitchFamily="2" charset="0"/>
              <a:cs typeface="Times New Roman" panose="02020603050405020304" pitchFamily="18" charset="0"/>
            </a:endParaRPr>
          </a:p>
          <a:p>
            <a:endParaRPr lang="en-US">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6</a:t>
            </a:fld>
            <a:endParaRPr lang="en-US">
              <a:latin typeface="Lexend" pitchFamily="2"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Lexend" pitchFamily="2"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A387E8C8-0839-A7C8-5300-86ECB28ED34A}"/>
              </a:ext>
            </a:extLst>
          </p:cNvPr>
          <p:cNvGraphicFramePr>
            <a:graphicFrameLocks noGrp="1"/>
          </p:cNvGraphicFramePr>
          <p:nvPr>
            <p:extLst>
              <p:ext uri="{D42A27DB-BD31-4B8C-83A1-F6EECF244321}">
                <p14:modId xmlns:p14="http://schemas.microsoft.com/office/powerpoint/2010/main" val="67699077"/>
              </p:ext>
            </p:extLst>
          </p:nvPr>
        </p:nvGraphicFramePr>
        <p:xfrm>
          <a:off x="279918" y="954267"/>
          <a:ext cx="11607281" cy="5375095"/>
        </p:xfrm>
        <a:graphic>
          <a:graphicData uri="http://schemas.openxmlformats.org/drawingml/2006/table">
            <a:tbl>
              <a:tblPr>
                <a:tableStyleId>{5C22544A-7EE6-4342-B048-85BDC9FD1C3A}</a:tableStyleId>
              </a:tblPr>
              <a:tblGrid>
                <a:gridCol w="273249">
                  <a:extLst>
                    <a:ext uri="{9D8B030D-6E8A-4147-A177-3AD203B41FA5}">
                      <a16:colId xmlns:a16="http://schemas.microsoft.com/office/drawing/2014/main" val="1502003243"/>
                    </a:ext>
                  </a:extLst>
                </a:gridCol>
                <a:gridCol w="1167518">
                  <a:extLst>
                    <a:ext uri="{9D8B030D-6E8A-4147-A177-3AD203B41FA5}">
                      <a16:colId xmlns:a16="http://schemas.microsoft.com/office/drawing/2014/main" val="1623554459"/>
                    </a:ext>
                  </a:extLst>
                </a:gridCol>
                <a:gridCol w="1755417">
                  <a:extLst>
                    <a:ext uri="{9D8B030D-6E8A-4147-A177-3AD203B41FA5}">
                      <a16:colId xmlns:a16="http://schemas.microsoft.com/office/drawing/2014/main" val="1822376917"/>
                    </a:ext>
                  </a:extLst>
                </a:gridCol>
                <a:gridCol w="1101276">
                  <a:extLst>
                    <a:ext uri="{9D8B030D-6E8A-4147-A177-3AD203B41FA5}">
                      <a16:colId xmlns:a16="http://schemas.microsoft.com/office/drawing/2014/main" val="3369315"/>
                    </a:ext>
                  </a:extLst>
                </a:gridCol>
                <a:gridCol w="1952487">
                  <a:extLst>
                    <a:ext uri="{9D8B030D-6E8A-4147-A177-3AD203B41FA5}">
                      <a16:colId xmlns:a16="http://schemas.microsoft.com/office/drawing/2014/main" val="2278554696"/>
                    </a:ext>
                  </a:extLst>
                </a:gridCol>
                <a:gridCol w="2889814">
                  <a:extLst>
                    <a:ext uri="{9D8B030D-6E8A-4147-A177-3AD203B41FA5}">
                      <a16:colId xmlns:a16="http://schemas.microsoft.com/office/drawing/2014/main" val="1170681769"/>
                    </a:ext>
                  </a:extLst>
                </a:gridCol>
                <a:gridCol w="2467520">
                  <a:extLst>
                    <a:ext uri="{9D8B030D-6E8A-4147-A177-3AD203B41FA5}">
                      <a16:colId xmlns:a16="http://schemas.microsoft.com/office/drawing/2014/main" val="153027010"/>
                    </a:ext>
                  </a:extLst>
                </a:gridCol>
              </a:tblGrid>
              <a:tr h="433447">
                <a:tc>
                  <a:txBody>
                    <a:bodyPr/>
                    <a:lstStyle/>
                    <a:p>
                      <a:pPr algn="ctr" fontAlgn="ctr">
                        <a:buNone/>
                      </a:pPr>
                      <a:r>
                        <a:rPr lang="en-IN" sz="1100" u="none" strike="noStrike" dirty="0" err="1">
                          <a:effectLst/>
                          <a:latin typeface="Lexend" pitchFamily="2" charset="0"/>
                        </a:rPr>
                        <a:t>S.No</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Title</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Author</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Journal Name &amp; Year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Methodology Adapted</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Key Findings</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Gaps</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extLst>
                  <a:ext uri="{0D108BD9-81ED-4DB2-BD59-A6C34878D82A}">
                    <a16:rowId xmlns:a16="http://schemas.microsoft.com/office/drawing/2014/main" val="576804216"/>
                  </a:ext>
                </a:extLst>
              </a:tr>
              <a:tr h="2147003">
                <a:tc>
                  <a:txBody>
                    <a:bodyPr/>
                    <a:lstStyle/>
                    <a:p>
                      <a:pPr algn="ctr" fontAlgn="ctr">
                        <a:buNone/>
                      </a:pPr>
                      <a:r>
                        <a:rPr lang="en-IN" sz="1100" u="none" strike="noStrike">
                          <a:effectLst/>
                          <a:latin typeface="Lexend" pitchFamily="2" charset="0"/>
                        </a:rPr>
                        <a:t>1</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dirty="0">
                          <a:effectLst/>
                          <a:latin typeface="Lexend" pitchFamily="2" charset="0"/>
                        </a:rPr>
                        <a:t>Fire and Smoke Detection Based on Improved YOLOV11</a:t>
                      </a:r>
                      <a:endParaRPr lang="en-US"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Zhipeng </a:t>
                      </a:r>
                      <a:r>
                        <a:rPr lang="en-IN" sz="1100" u="none" strike="noStrike" dirty="0" err="1">
                          <a:effectLst/>
                          <a:latin typeface="Lexend" pitchFamily="2" charset="0"/>
                        </a:rPr>
                        <a:t>Xue,Lingyun</a:t>
                      </a:r>
                      <a:r>
                        <a:rPr lang="en-IN" sz="1100" u="none" strike="noStrike" dirty="0">
                          <a:effectLst/>
                          <a:latin typeface="Lexend" pitchFamily="2" charset="0"/>
                        </a:rPr>
                        <a:t> </a:t>
                      </a:r>
                      <a:r>
                        <a:rPr lang="en-IN" sz="1100" u="none" strike="noStrike" dirty="0" err="1">
                          <a:effectLst/>
                          <a:latin typeface="Lexend" pitchFamily="2" charset="0"/>
                        </a:rPr>
                        <a:t>Kong,Haiyang</a:t>
                      </a:r>
                      <a:r>
                        <a:rPr lang="en-IN" sz="1100" u="none" strike="noStrike" dirty="0">
                          <a:effectLst/>
                          <a:latin typeface="Lexend" pitchFamily="2" charset="0"/>
                        </a:rPr>
                        <a:t> Wu.</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IEEE</a:t>
                      </a:r>
                      <a:br>
                        <a:rPr lang="en-IN" sz="1100" u="none" strike="noStrike" dirty="0">
                          <a:effectLst/>
                          <a:latin typeface="Lexend" pitchFamily="2" charset="0"/>
                        </a:rPr>
                      </a:br>
                      <a:r>
                        <a:rPr lang="en-IN" sz="1100" u="none" strike="noStrike" dirty="0">
                          <a:effectLst/>
                          <a:latin typeface="Lexend" pitchFamily="2" charset="0"/>
                        </a:rPr>
                        <a:t>&amp;</a:t>
                      </a:r>
                      <a:br>
                        <a:rPr lang="en-IN" sz="1100" u="none" strike="noStrike" dirty="0">
                          <a:effectLst/>
                          <a:latin typeface="Lexend" pitchFamily="2" charset="0"/>
                        </a:rPr>
                      </a:br>
                      <a:r>
                        <a:rPr lang="en-IN" sz="1100" u="none" strike="noStrike" dirty="0">
                          <a:effectLst/>
                          <a:latin typeface="Lexend" pitchFamily="2" charset="0"/>
                        </a:rPr>
                        <a:t>2025</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YOLOv11-DH3 (Improved YOLOv11)  </a:t>
                      </a:r>
                      <a:br>
                        <a:rPr lang="en-US" sz="1100" u="none" strike="noStrike">
                          <a:effectLst/>
                          <a:latin typeface="Lexend" pitchFamily="2" charset="0"/>
                        </a:rPr>
                      </a:br>
                      <a:r>
                        <a:rPr lang="en-US" sz="1100" u="none" strike="noStrike">
                          <a:effectLst/>
                          <a:latin typeface="Lexend" pitchFamily="2" charset="0"/>
                        </a:rPr>
                        <a:t>DCNv2 replaced with DCNv3 in detection head  </a:t>
                      </a:r>
                      <a:br>
                        <a:rPr lang="en-US" sz="1100" u="none" strike="noStrike">
                          <a:effectLst/>
                          <a:latin typeface="Lexend" pitchFamily="2" charset="0"/>
                        </a:rPr>
                      </a:br>
                      <a:r>
                        <a:rPr lang="en-US" sz="1100" u="none" strike="noStrike">
                          <a:effectLst/>
                          <a:latin typeface="Lexend" pitchFamily="2" charset="0"/>
                        </a:rPr>
                        <a:t>CIOU replaced with IOU as loss function</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IN" sz="1100" u="none" strike="noStrike">
                          <a:effectLst/>
                          <a:latin typeface="Lexend" pitchFamily="2" charset="0"/>
                        </a:rPr>
                        <a:t>YOLOv11-DH3 improves detection by replacing:</a:t>
                      </a:r>
                      <a:br>
                        <a:rPr lang="en-IN" sz="1100" u="none" strike="noStrike">
                          <a:effectLst/>
                          <a:latin typeface="Lexend" pitchFamily="2" charset="0"/>
                        </a:rPr>
                      </a:br>
                      <a:r>
                        <a:rPr lang="en-IN" sz="1100" u="none" strike="noStrike">
                          <a:effectLst/>
                          <a:latin typeface="Lexend" pitchFamily="2" charset="0"/>
                        </a:rPr>
                        <a:t>DCNv2 → DCNv3: Better geometric adaptability.</a:t>
                      </a:r>
                      <a:br>
                        <a:rPr lang="en-IN" sz="1100" u="none" strike="noStrike">
                          <a:effectLst/>
                          <a:latin typeface="Lexend" pitchFamily="2" charset="0"/>
                        </a:rPr>
                      </a:br>
                      <a:r>
                        <a:rPr lang="en-IN" sz="1100" u="none" strike="noStrike">
                          <a:effectLst/>
                          <a:latin typeface="Lexend" pitchFamily="2" charset="0"/>
                        </a:rPr>
                        <a:t>CIOU → IOU: Simplifies training, improves generalization.</a:t>
                      </a:r>
                      <a:br>
                        <a:rPr lang="en-IN" sz="1100" u="none" strike="noStrike">
                          <a:effectLst/>
                          <a:latin typeface="Lexend" pitchFamily="2" charset="0"/>
                        </a:rPr>
                      </a:br>
                      <a:r>
                        <a:rPr lang="en-IN" sz="1100" u="none" strike="noStrike">
                          <a:effectLst/>
                          <a:latin typeface="Lexend" pitchFamily="2" charset="0"/>
                        </a:rPr>
                        <a:t>58% mAP@0.5 (↑1.4%) on Baidu Paddle dataset.</a:t>
                      </a:r>
                      <a:br>
                        <a:rPr lang="en-IN" sz="1100" u="none" strike="noStrike">
                          <a:effectLst/>
                          <a:latin typeface="Lexend" pitchFamily="2" charset="0"/>
                        </a:rPr>
                      </a:br>
                      <a:r>
                        <a:rPr lang="en-IN" sz="1100" u="none" strike="noStrike">
                          <a:effectLst/>
                          <a:latin typeface="Lexend" pitchFamily="2" charset="0"/>
                        </a:rPr>
                        <a:t>F1-score: 58% (↑2%)</a:t>
                      </a:r>
                      <a:br>
                        <a:rPr lang="en-IN" sz="1100" u="none" strike="noStrike">
                          <a:effectLst/>
                          <a:latin typeface="Lexend" pitchFamily="2" charset="0"/>
                        </a:rPr>
                      </a:br>
                      <a:r>
                        <a:rPr lang="en-IN" sz="1100" u="none" strike="noStrike">
                          <a:effectLst/>
                          <a:latin typeface="Lexend" pitchFamily="2" charset="0"/>
                        </a:rPr>
                        <a:t>Precision: 91.6%, Recall: 90%</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IN" sz="1100" u="none" strike="noStrike">
                          <a:effectLst/>
                          <a:latin typeface="Lexend" pitchFamily="2" charset="0"/>
                        </a:rPr>
                        <a:t> Scene Dependency: Works well in complex close-range, not in long-range scenes  </a:t>
                      </a:r>
                      <a:br>
                        <a:rPr lang="en-IN" sz="1100" u="none" strike="noStrike">
                          <a:effectLst/>
                          <a:latin typeface="Lexend" pitchFamily="2" charset="0"/>
                        </a:rPr>
                      </a:br>
                      <a:r>
                        <a:rPr lang="en-IN" sz="1100" u="none" strike="noStrike">
                          <a:effectLst/>
                          <a:latin typeface="Lexend" pitchFamily="2" charset="0"/>
                        </a:rPr>
                        <a:t> DCNv3: High computational cost, less effective for small smoke targets  </a:t>
                      </a:r>
                      <a:br>
                        <a:rPr lang="en-IN" sz="1100" u="none" strike="noStrike">
                          <a:effectLst/>
                          <a:latin typeface="Lexend" pitchFamily="2" charset="0"/>
                        </a:rPr>
                      </a:br>
                      <a:r>
                        <a:rPr lang="en-IN" sz="1100" u="none" strike="noStrike">
                          <a:effectLst/>
                          <a:latin typeface="Lexend" pitchFamily="2" charset="0"/>
                        </a:rPr>
                        <a:t> CIOU vs IOU: CIOU suits small/regular targets; IOU suits diverse/irregular targets </a:t>
                      </a:r>
                      <a:endParaRPr lang="en-IN" sz="1100" b="0" i="0" u="none" strike="noStrike">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3596248145"/>
                  </a:ext>
                </a:extLst>
              </a:tr>
              <a:tr h="1504420">
                <a:tc>
                  <a:txBody>
                    <a:bodyPr/>
                    <a:lstStyle/>
                    <a:p>
                      <a:pPr algn="ctr" fontAlgn="ctr">
                        <a:buNone/>
                      </a:pPr>
                      <a:r>
                        <a:rPr lang="en-IN" sz="1100" u="none" strike="noStrike">
                          <a:effectLst/>
                          <a:latin typeface="Lexend" pitchFamily="2" charset="0"/>
                        </a:rPr>
                        <a:t>2</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FDN: A Real-Time Ensemble Fire Detection Network</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Dong Hwan </a:t>
                      </a:r>
                      <a:r>
                        <a:rPr lang="en-IN" sz="1100" u="none" strike="noStrike" dirty="0" err="1">
                          <a:effectLst/>
                          <a:latin typeface="Lexend" pitchFamily="2" charset="0"/>
                        </a:rPr>
                        <a:t>Shin,Jang</a:t>
                      </a:r>
                      <a:r>
                        <a:rPr lang="en-IN" sz="1100" u="none" strike="noStrike" dirty="0">
                          <a:effectLst/>
                          <a:latin typeface="Lexend" pitchFamily="2" charset="0"/>
                        </a:rPr>
                        <a:t> Mook </a:t>
                      </a:r>
                      <a:r>
                        <a:rPr lang="en-IN" sz="1100" u="none" strike="noStrike" dirty="0" err="1">
                          <a:effectLst/>
                          <a:latin typeface="Lexend" pitchFamily="2" charset="0"/>
                        </a:rPr>
                        <a:t>Kang,Taesu</a:t>
                      </a:r>
                      <a:r>
                        <a:rPr lang="en-IN" sz="1100" u="none" strike="noStrike" dirty="0">
                          <a:effectLst/>
                          <a:latin typeface="Lexend" pitchFamily="2" charset="0"/>
                        </a:rPr>
                        <a:t> Cheong.</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IEEE</a:t>
                      </a:r>
                      <a:br>
                        <a:rPr lang="en-IN" sz="1100" u="none" strike="noStrike" dirty="0">
                          <a:effectLst/>
                          <a:latin typeface="Lexend" pitchFamily="2" charset="0"/>
                        </a:rPr>
                      </a:br>
                      <a:r>
                        <a:rPr lang="en-IN" sz="1100" u="none" strike="noStrike" dirty="0">
                          <a:effectLst/>
                          <a:latin typeface="Lexend" pitchFamily="2" charset="0"/>
                        </a:rPr>
                        <a:t>&amp;</a:t>
                      </a:r>
                      <a:br>
                        <a:rPr lang="en-IN" sz="1100" u="none" strike="noStrike" dirty="0">
                          <a:effectLst/>
                          <a:latin typeface="Lexend" pitchFamily="2" charset="0"/>
                        </a:rPr>
                      </a:br>
                      <a:r>
                        <a:rPr lang="en-IN" sz="1100" u="none" strike="noStrike" dirty="0">
                          <a:effectLst/>
                          <a:latin typeface="Lexend" pitchFamily="2" charset="0"/>
                        </a:rPr>
                        <a:t>2025</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FDN (FireDetectNet)  </a:t>
                      </a:r>
                      <a:br>
                        <a:rPr lang="en-IN" sz="1100" u="none" strike="noStrike">
                          <a:effectLst/>
                          <a:latin typeface="Lexend" pitchFamily="2" charset="0"/>
                        </a:rPr>
                      </a:br>
                      <a:r>
                        <a:rPr lang="en-IN" sz="1100" u="none" strike="noStrike">
                          <a:effectLst/>
                          <a:latin typeface="Lexend" pitchFamily="2" charset="0"/>
                        </a:rPr>
                        <a:t>Classification: ResNeXt-50 (32×4d), EfficientNet-B4  </a:t>
                      </a:r>
                      <a:br>
                        <a:rPr lang="en-IN" sz="1100" u="none" strike="noStrike">
                          <a:effectLst/>
                          <a:latin typeface="Lexend" pitchFamily="2" charset="0"/>
                        </a:rPr>
                      </a:br>
                      <a:r>
                        <a:rPr lang="en-IN" sz="1100" u="none" strike="noStrike">
                          <a:effectLst/>
                          <a:latin typeface="Lexend" pitchFamily="2" charset="0"/>
                        </a:rPr>
                        <a:t>Detection: YOLOv5s  </a:t>
                      </a:r>
                      <a:br>
                        <a:rPr lang="en-IN" sz="1100" u="none" strike="noStrike">
                          <a:effectLst/>
                          <a:latin typeface="Lexend" pitchFamily="2" charset="0"/>
                        </a:rPr>
                      </a:br>
                      <a:r>
                        <a:rPr lang="en-IN" sz="1100" u="none" strike="noStrike">
                          <a:effectLst/>
                          <a:latin typeface="Lexend" pitchFamily="2" charset="0"/>
                        </a:rPr>
                        <a:t>Uses ensemble technique with P-LBTW</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IN" sz="1100" u="none" strike="noStrike">
                          <a:effectLst/>
                          <a:latin typeface="Lexend" pitchFamily="2" charset="0"/>
                        </a:rPr>
                        <a:t>FDN (FireDetectNet): Ensemble model combining classification + detection</a:t>
                      </a:r>
                      <a:br>
                        <a:rPr lang="en-IN" sz="1100" u="none" strike="noStrike">
                          <a:effectLst/>
                          <a:latin typeface="Lexend" pitchFamily="2" charset="0"/>
                        </a:rPr>
                      </a:br>
                      <a:r>
                        <a:rPr lang="en-IN" sz="1100" u="none" strike="noStrike">
                          <a:effectLst/>
                          <a:latin typeface="Lexend" pitchFamily="2" charset="0"/>
                        </a:rPr>
                        <a:t>Multi-label approach handles overlapping objects better</a:t>
                      </a:r>
                      <a:br>
                        <a:rPr lang="en-IN" sz="1100" u="none" strike="noStrike">
                          <a:effectLst/>
                          <a:latin typeface="Lexend" pitchFamily="2" charset="0"/>
                        </a:rPr>
                      </a:br>
                      <a:r>
                        <a:rPr lang="en-IN" sz="1100" u="none" strike="noStrike">
                          <a:effectLst/>
                          <a:latin typeface="Lexend" pitchFamily="2" charset="0"/>
                        </a:rPr>
                        <a:t>Introduced Partial-Loss-Balanced Task Weighting (P-LBTW):</a:t>
                      </a:r>
                      <a:br>
                        <a:rPr lang="en-IN" sz="1100" u="none" strike="noStrike">
                          <a:effectLst/>
                          <a:latin typeface="Lexend" pitchFamily="2" charset="0"/>
                        </a:rPr>
                      </a:br>
                      <a:r>
                        <a:rPr lang="en-IN" sz="1100" u="none" strike="noStrike">
                          <a:effectLst/>
                          <a:latin typeface="Lexend" pitchFamily="2" charset="0"/>
                        </a:rPr>
                        <a:t>Improves detection/classification balance</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 Only classify fire/smoke vs non-fire  </a:t>
                      </a:r>
                      <a:br>
                        <a:rPr lang="en-US" sz="1100" u="none" strike="noStrike">
                          <a:effectLst/>
                          <a:latin typeface="Lexend" pitchFamily="2" charset="0"/>
                        </a:rPr>
                      </a:br>
                      <a:r>
                        <a:rPr lang="en-US" sz="1100" u="none" strike="noStrike">
                          <a:effectLst/>
                          <a:latin typeface="Lexend" pitchFamily="2" charset="0"/>
                        </a:rPr>
                        <a:t> Can't handle fog, clouds, sunlight, or artificial light  </a:t>
                      </a:r>
                      <a:br>
                        <a:rPr lang="en-US" sz="1100" u="none" strike="noStrike">
                          <a:effectLst/>
                          <a:latin typeface="Lexend" pitchFamily="2" charset="0"/>
                        </a:rPr>
                      </a:br>
                      <a:r>
                        <a:rPr lang="en-US" sz="1100" u="none" strike="noStrike">
                          <a:effectLst/>
                          <a:latin typeface="Lexend" pitchFamily="2" charset="0"/>
                        </a:rPr>
                        <a:t> Fail in low visibility or overlapping fire/smoke scenes  </a:t>
                      </a:r>
                      <a:br>
                        <a:rPr lang="en-US" sz="1100" u="none" strike="noStrike">
                          <a:effectLst/>
                          <a:latin typeface="Lexend" pitchFamily="2" charset="0"/>
                        </a:rPr>
                      </a:br>
                      <a:r>
                        <a:rPr lang="en-US" sz="1100" u="none" strike="noStrike">
                          <a:effectLst/>
                          <a:latin typeface="Lexend" pitchFamily="2" charset="0"/>
                        </a:rPr>
                        <a:t> Classification and detection are not combined</a:t>
                      </a:r>
                      <a:endParaRPr lang="en-US" sz="1100" b="0" i="0" u="none" strike="noStrike">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2897320398"/>
                  </a:ext>
                </a:extLst>
              </a:tr>
              <a:tr h="1290225">
                <a:tc>
                  <a:txBody>
                    <a:bodyPr/>
                    <a:lstStyle/>
                    <a:p>
                      <a:pPr algn="ctr" fontAlgn="ctr">
                        <a:buNone/>
                      </a:pPr>
                      <a:r>
                        <a:rPr lang="en-IN" sz="1100" u="none" strike="noStrike">
                          <a:effectLst/>
                          <a:latin typeface="Lexend" pitchFamily="2" charset="0"/>
                        </a:rPr>
                        <a:t>3</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YOLOV9-CBM: An Improved Fire Detection Algorithm Based on YOLOV9</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Xin Geng,Xiao Han,Xianghong Cao.</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YOLOv9-CBM (custom YOLOv9)  </a:t>
                      </a:r>
                      <a:br>
                        <a:rPr lang="en-IN" sz="1100" u="none" strike="noStrike">
                          <a:effectLst/>
                          <a:latin typeface="Lexend" pitchFamily="2" charset="0"/>
                        </a:rPr>
                      </a:br>
                      <a:r>
                        <a:rPr lang="en-IN" sz="1100" u="none" strike="noStrike">
                          <a:effectLst/>
                          <a:latin typeface="Lexend" pitchFamily="2" charset="0"/>
                        </a:rPr>
                        <a:t>C3-SE module with SE attention  </a:t>
                      </a:r>
                      <a:br>
                        <a:rPr lang="en-IN" sz="1100" u="none" strike="noStrike">
                          <a:effectLst/>
                          <a:latin typeface="Lexend" pitchFamily="2" charset="0"/>
                        </a:rPr>
                      </a:br>
                      <a:r>
                        <a:rPr lang="en-IN" sz="1100" u="none" strike="noStrike">
                          <a:effectLst/>
                          <a:latin typeface="Lexend" pitchFamily="2" charset="0"/>
                        </a:rPr>
                        <a:t>BiFPN for better feature fusion  </a:t>
                      </a:r>
                      <a:br>
                        <a:rPr lang="en-IN" sz="1100" u="none" strike="noStrike">
                          <a:effectLst/>
                          <a:latin typeface="Lexend" pitchFamily="2" charset="0"/>
                        </a:rPr>
                      </a:br>
                      <a:r>
                        <a:rPr lang="en-IN" sz="1100" u="none" strike="noStrike">
                          <a:effectLst/>
                          <a:latin typeface="Lexend" pitchFamily="2" charset="0"/>
                        </a:rPr>
                        <a:t>MPDIoU as loss function</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IN" sz="1100" u="none" strike="noStrike">
                          <a:effectLst/>
                          <a:latin typeface="Lexend" pitchFamily="2" charset="0"/>
                        </a:rPr>
                        <a:t>Proposed YOLOv9-CBM improves over YOLOv9 with:</a:t>
                      </a:r>
                      <a:br>
                        <a:rPr lang="en-IN" sz="1100" u="none" strike="noStrike">
                          <a:effectLst/>
                          <a:latin typeface="Lexend" pitchFamily="2" charset="0"/>
                        </a:rPr>
                      </a:br>
                      <a:r>
                        <a:rPr lang="en-IN" sz="1100" u="none" strike="noStrike">
                          <a:effectLst/>
                          <a:latin typeface="Lexend" pitchFamily="2" charset="0"/>
                        </a:rPr>
                        <a:t>C3-SE module (adds SE attention to C3, replaces RepNCSPELAN4)</a:t>
                      </a:r>
                      <a:br>
                        <a:rPr lang="en-IN" sz="1100" u="none" strike="noStrike">
                          <a:effectLst/>
                          <a:latin typeface="Lexend" pitchFamily="2" charset="0"/>
                        </a:rPr>
                      </a:br>
                      <a:r>
                        <a:rPr lang="en-IN" sz="1100" u="none" strike="noStrike">
                          <a:effectLst/>
                          <a:latin typeface="Lexend" pitchFamily="2" charset="0"/>
                        </a:rPr>
                        <a:t>BiFPN replaces PANet for better multi-scale feature fusion</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dirty="0">
                          <a:effectLst/>
                          <a:latin typeface="Lexend" pitchFamily="2" charset="0"/>
                        </a:rPr>
                        <a:t>Poor generalization to complex lighting/smoke conditions</a:t>
                      </a:r>
                      <a:br>
                        <a:rPr lang="en-US" sz="1100" u="none" strike="noStrike" dirty="0">
                          <a:effectLst/>
                          <a:latin typeface="Lexend" pitchFamily="2" charset="0"/>
                        </a:rPr>
                      </a:br>
                      <a:r>
                        <a:rPr lang="en-US" sz="1100" u="none" strike="noStrike" dirty="0">
                          <a:effectLst/>
                          <a:latin typeface="Lexend" pitchFamily="2" charset="0"/>
                        </a:rPr>
                        <a:t>Inefficient feature fusion with PANet</a:t>
                      </a:r>
                      <a:br>
                        <a:rPr lang="en-US" sz="1100" u="none" strike="noStrike" dirty="0">
                          <a:effectLst/>
                          <a:latin typeface="Lexend" pitchFamily="2" charset="0"/>
                        </a:rPr>
                      </a:br>
                      <a:r>
                        <a:rPr lang="en-US" sz="1100" u="none" strike="noStrike" dirty="0" err="1">
                          <a:effectLst/>
                          <a:latin typeface="Lexend" pitchFamily="2" charset="0"/>
                        </a:rPr>
                        <a:t>CIoU</a:t>
                      </a:r>
                      <a:r>
                        <a:rPr lang="en-US" sz="1100" u="none" strike="noStrike" dirty="0">
                          <a:effectLst/>
                          <a:latin typeface="Lexend" pitchFamily="2" charset="0"/>
                        </a:rPr>
                        <a:t> limitations in bounding box accuracy</a:t>
                      </a:r>
                      <a:endParaRPr lang="en-US" sz="1100" b="0" i="0" u="none" strike="noStrike" dirty="0">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861939015"/>
                  </a:ext>
                </a:extLst>
              </a:tr>
            </a:tbl>
          </a:graphicData>
        </a:graphic>
      </p:graphicFrame>
      <p:sp>
        <p:nvSpPr>
          <p:cNvPr id="3" name="Date Placeholder 4">
            <a:extLst>
              <a:ext uri="{FF2B5EF4-FFF2-40B4-BE49-F238E27FC236}">
                <a16:creationId xmlns:a16="http://schemas.microsoft.com/office/drawing/2014/main" id="{8327A667-6DC1-AB8A-9488-552291C73124}"/>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AD710F43-C332-C5D6-61A2-97622FA26D05}"/>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671723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Lexend" pitchFamily="2"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Lexend" pitchFamily="2" charset="0"/>
              <a:cs typeface="Times New Roman" panose="02020603050405020304" pitchFamily="18" charset="0"/>
            </a:endParaRPr>
          </a:p>
          <a:p>
            <a:endParaRPr lang="en-US">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7</a:t>
            </a:fld>
            <a:endParaRPr lang="en-US">
              <a:latin typeface="Lexend" pitchFamily="2"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Lexend" pitchFamily="2"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5BA23601-F2A8-718C-A3F6-96C5719E1623}"/>
              </a:ext>
            </a:extLst>
          </p:cNvPr>
          <p:cNvGraphicFramePr>
            <a:graphicFrameLocks noGrp="1"/>
          </p:cNvGraphicFramePr>
          <p:nvPr>
            <p:extLst>
              <p:ext uri="{D42A27DB-BD31-4B8C-83A1-F6EECF244321}">
                <p14:modId xmlns:p14="http://schemas.microsoft.com/office/powerpoint/2010/main" val="3961118449"/>
              </p:ext>
            </p:extLst>
          </p:nvPr>
        </p:nvGraphicFramePr>
        <p:xfrm>
          <a:off x="261257" y="927280"/>
          <a:ext cx="11719249" cy="5429070"/>
        </p:xfrm>
        <a:graphic>
          <a:graphicData uri="http://schemas.openxmlformats.org/drawingml/2006/table">
            <a:tbl>
              <a:tblPr>
                <a:tableStyleId>{5C22544A-7EE6-4342-B048-85BDC9FD1C3A}</a:tableStyleId>
              </a:tblPr>
              <a:tblGrid>
                <a:gridCol w="275884">
                  <a:extLst>
                    <a:ext uri="{9D8B030D-6E8A-4147-A177-3AD203B41FA5}">
                      <a16:colId xmlns:a16="http://schemas.microsoft.com/office/drawing/2014/main" val="2123451420"/>
                    </a:ext>
                  </a:extLst>
                </a:gridCol>
                <a:gridCol w="1178780">
                  <a:extLst>
                    <a:ext uri="{9D8B030D-6E8A-4147-A177-3AD203B41FA5}">
                      <a16:colId xmlns:a16="http://schemas.microsoft.com/office/drawing/2014/main" val="4081508046"/>
                    </a:ext>
                  </a:extLst>
                </a:gridCol>
                <a:gridCol w="1772350">
                  <a:extLst>
                    <a:ext uri="{9D8B030D-6E8A-4147-A177-3AD203B41FA5}">
                      <a16:colId xmlns:a16="http://schemas.microsoft.com/office/drawing/2014/main" val="3283960865"/>
                    </a:ext>
                  </a:extLst>
                </a:gridCol>
                <a:gridCol w="1111900">
                  <a:extLst>
                    <a:ext uri="{9D8B030D-6E8A-4147-A177-3AD203B41FA5}">
                      <a16:colId xmlns:a16="http://schemas.microsoft.com/office/drawing/2014/main" val="281401654"/>
                    </a:ext>
                  </a:extLst>
                </a:gridCol>
                <a:gridCol w="1971322">
                  <a:extLst>
                    <a:ext uri="{9D8B030D-6E8A-4147-A177-3AD203B41FA5}">
                      <a16:colId xmlns:a16="http://schemas.microsoft.com/office/drawing/2014/main" val="1421984112"/>
                    </a:ext>
                  </a:extLst>
                </a:gridCol>
                <a:gridCol w="2917690">
                  <a:extLst>
                    <a:ext uri="{9D8B030D-6E8A-4147-A177-3AD203B41FA5}">
                      <a16:colId xmlns:a16="http://schemas.microsoft.com/office/drawing/2014/main" val="1864013637"/>
                    </a:ext>
                  </a:extLst>
                </a:gridCol>
                <a:gridCol w="2491323">
                  <a:extLst>
                    <a:ext uri="{9D8B030D-6E8A-4147-A177-3AD203B41FA5}">
                      <a16:colId xmlns:a16="http://schemas.microsoft.com/office/drawing/2014/main" val="780012841"/>
                    </a:ext>
                  </a:extLst>
                </a:gridCol>
              </a:tblGrid>
              <a:tr h="377610">
                <a:tc>
                  <a:txBody>
                    <a:bodyPr/>
                    <a:lstStyle/>
                    <a:p>
                      <a:pPr algn="ctr" fontAlgn="ctr">
                        <a:buNone/>
                      </a:pPr>
                      <a:r>
                        <a:rPr lang="en-IN" sz="1100" u="none" strike="noStrike" dirty="0" err="1">
                          <a:effectLst/>
                          <a:latin typeface="Lexend" pitchFamily="2" charset="0"/>
                        </a:rPr>
                        <a:t>S.No</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Title</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Author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Journal Name &amp; Year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Methodology Adapted</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Key Findings</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Gaps</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extLst>
                  <a:ext uri="{0D108BD9-81ED-4DB2-BD59-A6C34878D82A}">
                    <a16:rowId xmlns:a16="http://schemas.microsoft.com/office/drawing/2014/main" val="3428594166"/>
                  </a:ext>
                </a:extLst>
              </a:tr>
              <a:tr h="1683820">
                <a:tc>
                  <a:txBody>
                    <a:bodyPr/>
                    <a:lstStyle/>
                    <a:p>
                      <a:pPr algn="ctr" fontAlgn="ctr">
                        <a:buNone/>
                      </a:pPr>
                      <a:r>
                        <a:rPr lang="en-IN" sz="1100" u="none" strike="noStrike">
                          <a:effectLst/>
                          <a:latin typeface="Lexend" pitchFamily="2" charset="0"/>
                        </a:rPr>
                        <a:t>4</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GSF-YOLOv8: A Novel Approach for Fire Detection Using Gather-Distribute Mechanism and SimAM Attention</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Caixiong Li,Dali Wu.,Xing Zhang,Peng Wu.</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Gather-Distribute (GD): Improves multi-scale feature fusion  </a:t>
                      </a:r>
                      <a:br>
                        <a:rPr lang="en-IN" sz="1100" u="none" strike="noStrike" dirty="0">
                          <a:effectLst/>
                          <a:latin typeface="Lexend" pitchFamily="2" charset="0"/>
                        </a:rPr>
                      </a:br>
                      <a:r>
                        <a:rPr lang="en-IN" sz="1100" u="none" strike="noStrike" dirty="0">
                          <a:effectLst/>
                          <a:latin typeface="Lexend" pitchFamily="2" charset="0"/>
                        </a:rPr>
                        <a:t>SimAM Attention: Enhances spatial and channel attention without hyperparameters  </a:t>
                      </a:r>
                      <a:br>
                        <a:rPr lang="en-IN" sz="1100" u="none" strike="noStrike" dirty="0">
                          <a:effectLst/>
                          <a:latin typeface="Lexend" pitchFamily="2" charset="0"/>
                        </a:rPr>
                      </a:br>
                      <a:r>
                        <a:rPr lang="en-IN" sz="1100" u="none" strike="noStrike" dirty="0">
                          <a:effectLst/>
                          <a:latin typeface="Lexend" pitchFamily="2" charset="0"/>
                        </a:rPr>
                        <a:t>Focal-</a:t>
                      </a:r>
                      <a:r>
                        <a:rPr lang="en-IN" sz="1100" u="none" strike="noStrike" dirty="0" err="1">
                          <a:effectLst/>
                          <a:latin typeface="Lexend" pitchFamily="2" charset="0"/>
                        </a:rPr>
                        <a:t>DIoU</a:t>
                      </a:r>
                      <a:r>
                        <a:rPr lang="en-IN" sz="1100" u="none" strike="noStrike" dirty="0">
                          <a:effectLst/>
                          <a:latin typeface="Lexend" pitchFamily="2" charset="0"/>
                        </a:rPr>
                        <a:t> Loss: Improves localization accuracy</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l" fontAlgn="ctr">
                        <a:buNone/>
                      </a:pPr>
                      <a:r>
                        <a:rPr lang="en-IN" sz="1100" u="none" strike="noStrike">
                          <a:effectLst/>
                          <a:latin typeface="Lexend" pitchFamily="2" charset="0"/>
                        </a:rPr>
                        <a:t>Enhanced YOLOv8 (GSF-YOLOv8)  </a:t>
                      </a:r>
                      <a:br>
                        <a:rPr lang="en-IN" sz="1100" u="none" strike="noStrike">
                          <a:effectLst/>
                          <a:latin typeface="Lexend" pitchFamily="2" charset="0"/>
                        </a:rPr>
                      </a:br>
                      <a:r>
                        <a:rPr lang="en-IN" sz="1100" u="none" strike="noStrike">
                          <a:effectLst/>
                          <a:latin typeface="Lexend" pitchFamily="2" charset="0"/>
                        </a:rPr>
                        <a:t>Improvements: GD fusion, SimAM attention, Focal-DIoU loss  </a:t>
                      </a:r>
                      <a:br>
                        <a:rPr lang="en-IN" sz="1100" u="none" strike="noStrike">
                          <a:effectLst/>
                          <a:latin typeface="Lexend" pitchFamily="2" charset="0"/>
                        </a:rPr>
                      </a:br>
                      <a:r>
                        <a:rPr lang="en-IN" sz="1100" u="none" strike="noStrike">
                          <a:effectLst/>
                          <a:latin typeface="Lexend" pitchFamily="2" charset="0"/>
                        </a:rPr>
                        <a:t>Learning Type: CNN-based object detection  </a:t>
                      </a:r>
                      <a:br>
                        <a:rPr lang="en-IN" sz="1100" u="none" strike="noStrike">
                          <a:effectLst/>
                          <a:latin typeface="Lexend" pitchFamily="2" charset="0"/>
                        </a:rPr>
                      </a:br>
                      <a:r>
                        <a:rPr lang="en-IN" sz="1100" u="none" strike="noStrike">
                          <a:effectLst/>
                          <a:latin typeface="Lexend" pitchFamily="2" charset="0"/>
                        </a:rPr>
                        <a:t>Innovation: Lightweight attention with high-speed real-time detection </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Weak feature fusion  </a:t>
                      </a:r>
                      <a:br>
                        <a:rPr lang="en-US" sz="1100" u="none" strike="noStrike">
                          <a:effectLst/>
                          <a:latin typeface="Lexend" pitchFamily="2" charset="0"/>
                        </a:rPr>
                      </a:br>
                      <a:r>
                        <a:rPr lang="en-US" sz="1100" u="none" strike="noStrike">
                          <a:effectLst/>
                          <a:latin typeface="Lexend" pitchFamily="2" charset="0"/>
                        </a:rPr>
                        <a:t>Poor small object detection  </a:t>
                      </a:r>
                      <a:br>
                        <a:rPr lang="en-US" sz="1100" u="none" strike="noStrike">
                          <a:effectLst/>
                          <a:latin typeface="Lexend" pitchFamily="2" charset="0"/>
                        </a:rPr>
                      </a:br>
                      <a:r>
                        <a:rPr lang="en-US" sz="1100" u="none" strike="noStrike">
                          <a:effectLst/>
                          <a:latin typeface="Lexend" pitchFamily="2" charset="0"/>
                        </a:rPr>
                        <a:t>High false/miss detection ratesGD mechanism for better deep &amp; shallow fusion  </a:t>
                      </a:r>
                      <a:br>
                        <a:rPr lang="en-US" sz="1100" u="none" strike="noStrike">
                          <a:effectLst/>
                          <a:latin typeface="Lexend" pitchFamily="2" charset="0"/>
                        </a:rPr>
                      </a:br>
                      <a:r>
                        <a:rPr lang="en-US" sz="1100" u="none" strike="noStrike">
                          <a:effectLst/>
                          <a:latin typeface="Lexend" pitchFamily="2" charset="0"/>
                        </a:rPr>
                        <a:t>SimAM for lightweight 3D attention   </a:t>
                      </a:r>
                      <a:endParaRPr lang="en-US" sz="1100" b="0" i="0" u="none" strike="noStrike">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1886433367"/>
                  </a:ext>
                </a:extLst>
              </a:tr>
              <a:tr h="2057023">
                <a:tc>
                  <a:txBody>
                    <a:bodyPr/>
                    <a:lstStyle/>
                    <a:p>
                      <a:pPr algn="ctr" fontAlgn="ctr">
                        <a:buNone/>
                      </a:pPr>
                      <a:r>
                        <a:rPr lang="en-IN" sz="1100" u="none" strike="noStrike">
                          <a:effectLst/>
                          <a:latin typeface="Lexend" pitchFamily="2" charset="0"/>
                        </a:rPr>
                        <a:t>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Constructing a Lightweight Fire and Smoke Detection Through the Improved GhostNet Architecture and Attention Module Mechanism</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Wen-Tsai </a:t>
                      </a:r>
                      <a:r>
                        <a:rPr lang="en-IN" sz="1100" u="none" strike="noStrike" dirty="0" err="1">
                          <a:effectLst/>
                          <a:latin typeface="Lexend" pitchFamily="2" charset="0"/>
                        </a:rPr>
                        <a:t>Sung,Indra</a:t>
                      </a:r>
                      <a:r>
                        <a:rPr lang="en-IN" sz="1100" u="none" strike="noStrike" dirty="0">
                          <a:effectLst/>
                          <a:latin typeface="Lexend" pitchFamily="2" charset="0"/>
                        </a:rPr>
                        <a:t> </a:t>
                      </a:r>
                      <a:r>
                        <a:rPr lang="en-IN" sz="1100" u="none" strike="noStrike" dirty="0" err="1">
                          <a:effectLst/>
                          <a:latin typeface="Lexend" pitchFamily="2" charset="0"/>
                        </a:rPr>
                        <a:t>Griha</a:t>
                      </a:r>
                      <a:r>
                        <a:rPr lang="en-IN" sz="1100" u="none" strike="noStrike" dirty="0">
                          <a:effectLst/>
                          <a:latin typeface="Lexend" pitchFamily="2" charset="0"/>
                        </a:rPr>
                        <a:t> </a:t>
                      </a:r>
                      <a:r>
                        <a:rPr lang="en-IN" sz="1100" u="none" strike="noStrike" dirty="0" err="1">
                          <a:effectLst/>
                          <a:latin typeface="Lexend" pitchFamily="2" charset="0"/>
                        </a:rPr>
                        <a:t>Tofik</a:t>
                      </a:r>
                      <a:r>
                        <a:rPr lang="en-IN" sz="1100" u="none" strike="noStrike" dirty="0">
                          <a:effectLst/>
                          <a:latin typeface="Lexend" pitchFamily="2" charset="0"/>
                        </a:rPr>
                        <a:t> </a:t>
                      </a:r>
                      <a:r>
                        <a:rPr lang="en-IN" sz="1100" u="none" strike="noStrike" dirty="0" err="1">
                          <a:effectLst/>
                          <a:latin typeface="Lexend" pitchFamily="2" charset="0"/>
                        </a:rPr>
                        <a:t>Isa,Ching</a:t>
                      </a:r>
                      <a:r>
                        <a:rPr lang="en-IN" sz="1100" u="none" strike="noStrike" dirty="0">
                          <a:effectLst/>
                          <a:latin typeface="Lexend" pitchFamily="2" charset="0"/>
                        </a:rPr>
                        <a:t>-Hsiang Tseng.</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YOLOv8m (base model)  </a:t>
                      </a:r>
                      <a:br>
                        <a:rPr lang="en-IN" sz="1100" u="none" strike="noStrike">
                          <a:effectLst/>
                          <a:latin typeface="Lexend" pitchFamily="2" charset="0"/>
                        </a:rPr>
                      </a:br>
                      <a:r>
                        <a:rPr lang="en-IN" sz="1100" u="none" strike="noStrike">
                          <a:effectLst/>
                          <a:latin typeface="Lexend" pitchFamily="2" charset="0"/>
                        </a:rPr>
                        <a:t>iGhostNet: Improved GhostNet with Coordinate Attention  </a:t>
                      </a:r>
                      <a:br>
                        <a:rPr lang="en-IN" sz="1100" u="none" strike="noStrike">
                          <a:effectLst/>
                          <a:latin typeface="Lexend" pitchFamily="2" charset="0"/>
                        </a:rPr>
                      </a:br>
                      <a:r>
                        <a:rPr lang="en-IN" sz="1100" u="none" strike="noStrike">
                          <a:effectLst/>
                          <a:latin typeface="Lexend" pitchFamily="2" charset="0"/>
                        </a:rPr>
                        <a:t>CBAM: Convolutional Block Attention Module</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Model Architecture: YOLOv8m + iGhostNet + CBAM  </a:t>
                      </a:r>
                      <a:br>
                        <a:rPr lang="en-US" sz="1100" u="none" strike="noStrike">
                          <a:effectLst/>
                          <a:latin typeface="Lexend" pitchFamily="2" charset="0"/>
                        </a:rPr>
                      </a:br>
                      <a:r>
                        <a:rPr lang="en-US" sz="1100" u="none" strike="noStrike">
                          <a:effectLst/>
                          <a:latin typeface="Lexend" pitchFamily="2" charset="0"/>
                        </a:rPr>
                        <a:t>Dataset: 13k custom images of fire, smoke, and people  </a:t>
                      </a:r>
                      <a:br>
                        <a:rPr lang="en-US" sz="1100" u="none" strike="noStrike">
                          <a:effectLst/>
                          <a:latin typeface="Lexend" pitchFamily="2" charset="0"/>
                        </a:rPr>
                      </a:br>
                      <a:r>
                        <a:rPr lang="en-US" sz="1100" u="none" strike="noStrike">
                          <a:effectLst/>
                          <a:latin typeface="Lexend" pitchFamily="2" charset="0"/>
                        </a:rPr>
                        <a:t>Accuracy: 97.3% mAP@0.5, 97.7% precision, 95.2% recall  </a:t>
                      </a:r>
                      <a:br>
                        <a:rPr lang="en-US" sz="1100" u="none" strike="noStrike">
                          <a:effectLst/>
                          <a:latin typeface="Lexend" pitchFamily="2" charset="0"/>
                        </a:rPr>
                      </a:br>
                      <a:r>
                        <a:rPr lang="en-US" sz="1100" u="none" strike="noStrike">
                          <a:effectLst/>
                          <a:latin typeface="Lexend" pitchFamily="2" charset="0"/>
                        </a:rPr>
                        <a:t>Size: 53.18 MB (lightweight)</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Model performance may drop in extreme lighting or fog  </a:t>
                      </a:r>
                      <a:br>
                        <a:rPr lang="en-US" sz="1100" u="none" strike="noStrike">
                          <a:effectLst/>
                          <a:latin typeface="Lexend" pitchFamily="2" charset="0"/>
                        </a:rPr>
                      </a:br>
                      <a:r>
                        <a:rPr lang="en-US" sz="1100" u="none" strike="noStrike">
                          <a:effectLst/>
                          <a:latin typeface="Lexend" pitchFamily="2" charset="0"/>
                        </a:rPr>
                        <a:t>Needs more validation across different domains (forest, indoor, industry)  </a:t>
                      </a:r>
                      <a:br>
                        <a:rPr lang="en-US" sz="1100" u="none" strike="noStrike">
                          <a:effectLst/>
                          <a:latin typeface="Lexend" pitchFamily="2" charset="0"/>
                        </a:rPr>
                      </a:br>
                      <a:r>
                        <a:rPr lang="en-US" sz="1100" u="none" strike="noStrike">
                          <a:effectLst/>
                          <a:latin typeface="Lexend" pitchFamily="2" charset="0"/>
                        </a:rPr>
                        <a:t>Training code and pre-trained models are not provided  </a:t>
                      </a:r>
                      <a:endParaRPr lang="en-US" sz="1100" b="0" i="0" u="none" strike="noStrike">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1958867716"/>
                  </a:ext>
                </a:extLst>
              </a:tr>
              <a:tr h="1310617">
                <a:tc>
                  <a:txBody>
                    <a:bodyPr/>
                    <a:lstStyle/>
                    <a:p>
                      <a:pPr algn="ctr" fontAlgn="ctr">
                        <a:buNone/>
                      </a:pPr>
                      <a:r>
                        <a:rPr lang="en-IN" sz="1100" u="none" strike="noStrike">
                          <a:effectLst/>
                          <a:latin typeface="Lexend" pitchFamily="2" charset="0"/>
                        </a:rPr>
                        <a:t>6</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Real-Time Detection of Forest Fires Using FireNet-CNN and Explainable AI Techniques</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Gazi Mohammad Imdadul Alam,Naima Tasnia,Tapu Biswas.</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FireNet-CNN,Custom CNN,Grad-CAM and Saliency Maps</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Model Name: FireNet-CNN  </a:t>
                      </a:r>
                      <a:br>
                        <a:rPr lang="en-US" sz="1100" u="none" strike="noStrike">
                          <a:effectLst/>
                          <a:latin typeface="Lexend" pitchFamily="2" charset="0"/>
                        </a:rPr>
                      </a:br>
                      <a:r>
                        <a:rPr lang="en-US" sz="1100" u="none" strike="noStrike">
                          <a:effectLst/>
                          <a:latin typeface="Lexend" pitchFamily="2" charset="0"/>
                        </a:rPr>
                        <a:t>Model Type: Convolutional Neural Network (CNN)  </a:t>
                      </a:r>
                      <a:br>
                        <a:rPr lang="en-US" sz="1100" u="none" strike="noStrike">
                          <a:effectLst/>
                          <a:latin typeface="Lexend" pitchFamily="2" charset="0"/>
                        </a:rPr>
                      </a:br>
                      <a:r>
                        <a:rPr lang="en-US" sz="1100" u="none" strike="noStrike">
                          <a:effectLst/>
                          <a:latin typeface="Lexend" pitchFamily="2" charset="0"/>
                        </a:rPr>
                        <a:t>Accuracy: Up to 99.05%  </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dirty="0">
                          <a:effectLst/>
                          <a:latin typeface="Lexend" pitchFamily="2" charset="0"/>
                        </a:rPr>
                        <a:t>Low accuracy in real-time forest environments  </a:t>
                      </a:r>
                      <a:br>
                        <a:rPr lang="en-US" sz="1100" u="none" strike="noStrike" dirty="0">
                          <a:effectLst/>
                          <a:latin typeface="Lexend" pitchFamily="2" charset="0"/>
                        </a:rPr>
                      </a:br>
                      <a:r>
                        <a:rPr lang="en-US" sz="1100" u="none" strike="noStrike" dirty="0">
                          <a:effectLst/>
                          <a:latin typeface="Lexend" pitchFamily="2" charset="0"/>
                        </a:rPr>
                        <a:t>Black-box CNNs lack interpretability  </a:t>
                      </a:r>
                      <a:br>
                        <a:rPr lang="en-US" sz="1100" u="none" strike="noStrike" dirty="0">
                          <a:effectLst/>
                          <a:latin typeface="Lexend" pitchFamily="2" charset="0"/>
                        </a:rPr>
                      </a:br>
                      <a:r>
                        <a:rPr lang="en-US" sz="1100" u="none" strike="noStrike" dirty="0">
                          <a:effectLst/>
                          <a:latin typeface="Lexend" pitchFamily="2" charset="0"/>
                        </a:rPr>
                        <a:t>Not enough data for rare fire events  </a:t>
                      </a:r>
                      <a:br>
                        <a:rPr lang="en-US" sz="1100" u="none" strike="noStrike" dirty="0">
                          <a:effectLst/>
                          <a:latin typeface="Lexend" pitchFamily="2" charset="0"/>
                        </a:rPr>
                      </a:br>
                      <a:r>
                        <a:rPr lang="en-US" sz="1100" u="none" strike="noStrike" dirty="0">
                          <a:effectLst/>
                          <a:latin typeface="Lexend" pitchFamily="2" charset="0"/>
                        </a:rPr>
                        <a:t>High computational load during deployment  </a:t>
                      </a:r>
                      <a:endParaRPr lang="en-US" sz="1100" b="0" i="0" u="none" strike="noStrike" dirty="0">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1536088475"/>
                  </a:ext>
                </a:extLst>
              </a:tr>
            </a:tbl>
          </a:graphicData>
        </a:graphic>
      </p:graphicFrame>
      <p:sp>
        <p:nvSpPr>
          <p:cNvPr id="3" name="Date Placeholder 4">
            <a:extLst>
              <a:ext uri="{FF2B5EF4-FFF2-40B4-BE49-F238E27FC236}">
                <a16:creationId xmlns:a16="http://schemas.microsoft.com/office/drawing/2014/main" id="{BC5DF1FE-D562-EC1A-C529-76422C150E7C}"/>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BD023815-C303-1C70-76B0-6FC4D1300FC4}"/>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93840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Lexend" pitchFamily="2"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Lexend" pitchFamily="2" charset="0"/>
              <a:cs typeface="Times New Roman" panose="02020603050405020304" pitchFamily="18" charset="0"/>
            </a:endParaRPr>
          </a:p>
          <a:p>
            <a:endParaRPr lang="en-US">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8</a:t>
            </a:fld>
            <a:endParaRPr lang="en-US">
              <a:latin typeface="Lexend" pitchFamily="2"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Lexend" pitchFamily="2"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3DB94114-9378-58FD-653F-14E939F2E6E0}"/>
              </a:ext>
            </a:extLst>
          </p:cNvPr>
          <p:cNvGraphicFramePr>
            <a:graphicFrameLocks noGrp="1"/>
          </p:cNvGraphicFramePr>
          <p:nvPr>
            <p:extLst>
              <p:ext uri="{D42A27DB-BD31-4B8C-83A1-F6EECF244321}">
                <p14:modId xmlns:p14="http://schemas.microsoft.com/office/powerpoint/2010/main" val="3907453514"/>
              </p:ext>
            </p:extLst>
          </p:nvPr>
        </p:nvGraphicFramePr>
        <p:xfrm>
          <a:off x="274320" y="954267"/>
          <a:ext cx="11633200" cy="5222697"/>
        </p:xfrm>
        <a:graphic>
          <a:graphicData uri="http://schemas.openxmlformats.org/drawingml/2006/table">
            <a:tbl>
              <a:tblPr>
                <a:tableStyleId>{5C22544A-7EE6-4342-B048-85BDC9FD1C3A}</a:tableStyleId>
              </a:tblPr>
              <a:tblGrid>
                <a:gridCol w="273858">
                  <a:extLst>
                    <a:ext uri="{9D8B030D-6E8A-4147-A177-3AD203B41FA5}">
                      <a16:colId xmlns:a16="http://schemas.microsoft.com/office/drawing/2014/main" val="3034781813"/>
                    </a:ext>
                  </a:extLst>
                </a:gridCol>
                <a:gridCol w="1170125">
                  <a:extLst>
                    <a:ext uri="{9D8B030D-6E8A-4147-A177-3AD203B41FA5}">
                      <a16:colId xmlns:a16="http://schemas.microsoft.com/office/drawing/2014/main" val="1559468252"/>
                    </a:ext>
                  </a:extLst>
                </a:gridCol>
                <a:gridCol w="1759337">
                  <a:extLst>
                    <a:ext uri="{9D8B030D-6E8A-4147-A177-3AD203B41FA5}">
                      <a16:colId xmlns:a16="http://schemas.microsoft.com/office/drawing/2014/main" val="1785149820"/>
                    </a:ext>
                  </a:extLst>
                </a:gridCol>
                <a:gridCol w="1103735">
                  <a:extLst>
                    <a:ext uri="{9D8B030D-6E8A-4147-A177-3AD203B41FA5}">
                      <a16:colId xmlns:a16="http://schemas.microsoft.com/office/drawing/2014/main" val="891189927"/>
                    </a:ext>
                  </a:extLst>
                </a:gridCol>
                <a:gridCol w="1956848">
                  <a:extLst>
                    <a:ext uri="{9D8B030D-6E8A-4147-A177-3AD203B41FA5}">
                      <a16:colId xmlns:a16="http://schemas.microsoft.com/office/drawing/2014/main" val="1025061855"/>
                    </a:ext>
                  </a:extLst>
                </a:gridCol>
                <a:gridCol w="2896267">
                  <a:extLst>
                    <a:ext uri="{9D8B030D-6E8A-4147-A177-3AD203B41FA5}">
                      <a16:colId xmlns:a16="http://schemas.microsoft.com/office/drawing/2014/main" val="3156293447"/>
                    </a:ext>
                  </a:extLst>
                </a:gridCol>
                <a:gridCol w="2473030">
                  <a:extLst>
                    <a:ext uri="{9D8B030D-6E8A-4147-A177-3AD203B41FA5}">
                      <a16:colId xmlns:a16="http://schemas.microsoft.com/office/drawing/2014/main" val="1817361458"/>
                    </a:ext>
                  </a:extLst>
                </a:gridCol>
              </a:tblGrid>
              <a:tr h="584850">
                <a:tc>
                  <a:txBody>
                    <a:bodyPr/>
                    <a:lstStyle/>
                    <a:p>
                      <a:pPr algn="ctr" fontAlgn="ctr">
                        <a:buNone/>
                      </a:pPr>
                      <a:r>
                        <a:rPr lang="en-IN" sz="1100" u="none" strike="noStrike" dirty="0" err="1">
                          <a:effectLst/>
                          <a:latin typeface="Lexend" pitchFamily="2" charset="0"/>
                        </a:rPr>
                        <a:t>S.No</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Title</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Author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Journal Name &amp; Year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Methodology Adapted</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Key Findings</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Gaps</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extLst>
                  <a:ext uri="{0D108BD9-81ED-4DB2-BD59-A6C34878D82A}">
                    <a16:rowId xmlns:a16="http://schemas.microsoft.com/office/drawing/2014/main" val="1784967872"/>
                  </a:ext>
                </a:extLst>
              </a:tr>
              <a:tr h="2607936">
                <a:tc>
                  <a:txBody>
                    <a:bodyPr/>
                    <a:lstStyle/>
                    <a:p>
                      <a:pPr algn="ctr" fontAlgn="ctr">
                        <a:buNone/>
                      </a:pPr>
                      <a:r>
                        <a:rPr lang="en-IN" sz="1100" u="none" strike="noStrike">
                          <a:effectLst/>
                          <a:latin typeface="Lexend" pitchFamily="2" charset="0"/>
                        </a:rPr>
                        <a:t>7</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Mirror Target YOLO: An Improved YOLOv8 Method With Indirect Vision for Heritage Buildings Fire Detection</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Jian </a:t>
                      </a:r>
                      <a:r>
                        <a:rPr lang="en-IN" sz="1100" u="none" strike="noStrike" dirty="0" err="1">
                          <a:effectLst/>
                          <a:latin typeface="Lexend" pitchFamily="2" charset="0"/>
                        </a:rPr>
                        <a:t>Liang,Junsheng</a:t>
                      </a:r>
                      <a:r>
                        <a:rPr lang="en-IN" sz="1100" u="none" strike="noStrike" dirty="0">
                          <a:effectLst/>
                          <a:latin typeface="Lexend" pitchFamily="2" charset="0"/>
                        </a:rPr>
                        <a:t> Cheng.</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MITA-YOLO (Mirror Target YOLO)  </a:t>
                      </a:r>
                      <a:br>
                        <a:rPr lang="en-US" sz="1100" u="none" strike="noStrike">
                          <a:effectLst/>
                          <a:latin typeface="Lexend" pitchFamily="2" charset="0"/>
                        </a:rPr>
                      </a:br>
                      <a:r>
                        <a:rPr lang="en-US" sz="1100" u="none" strike="noStrike">
                          <a:effectLst/>
                          <a:latin typeface="Lexend" pitchFamily="2" charset="0"/>
                        </a:rPr>
                        <a:t>Based on YOLOv8n with 2 main innovations:  </a:t>
                      </a:r>
                      <a:br>
                        <a:rPr lang="en-US" sz="1100" u="none" strike="noStrike">
                          <a:effectLst/>
                          <a:latin typeface="Lexend" pitchFamily="2" charset="0"/>
                        </a:rPr>
                      </a:br>
                      <a:r>
                        <a:rPr lang="en-US" sz="1100" u="none" strike="noStrike">
                          <a:effectLst/>
                          <a:latin typeface="Lexend" pitchFamily="2" charset="0"/>
                        </a:rPr>
                        <a:t>Indirect Vision: Mirror-based scene coverage</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MITA-YOLO (Mirror Target YOLO) is introduced:</a:t>
                      </a:r>
                      <a:br>
                        <a:rPr lang="en-US" sz="1100" u="none" strike="noStrike">
                          <a:effectLst/>
                          <a:latin typeface="Lexend" pitchFamily="2" charset="0"/>
                        </a:rPr>
                      </a:br>
                      <a:r>
                        <a:rPr lang="en-US" sz="1100" u="none" strike="noStrike">
                          <a:effectLst/>
                          <a:latin typeface="Lexend" pitchFamily="2" charset="0"/>
                        </a:rPr>
                        <a:t>Uses mirrors to expand camera field of view in irregular spaces.</a:t>
                      </a:r>
                      <a:br>
                        <a:rPr lang="en-US" sz="1100" u="none" strike="noStrike">
                          <a:effectLst/>
                          <a:latin typeface="Lexend" pitchFamily="2" charset="0"/>
                        </a:rPr>
                      </a:br>
                      <a:r>
                        <a:rPr lang="en-US" sz="1100" u="none" strike="noStrike">
                          <a:effectLst/>
                          <a:latin typeface="Lexend" pitchFamily="2" charset="0"/>
                        </a:rPr>
                        <a:t>Introduces Target-Mask Module:</a:t>
                      </a:r>
                      <a:br>
                        <a:rPr lang="en-US" sz="1100" u="none" strike="noStrike">
                          <a:effectLst/>
                          <a:latin typeface="Lexend" pitchFamily="2" charset="0"/>
                        </a:rPr>
                      </a:br>
                      <a:r>
                        <a:rPr lang="en-US" sz="1100" u="none" strike="noStrike">
                          <a:effectLst/>
                          <a:latin typeface="Lexend" pitchFamily="2" charset="0"/>
                        </a:rPr>
                        <a:t>Filters out irrelevant regions.</a:t>
                      </a:r>
                      <a:br>
                        <a:rPr lang="en-US" sz="1100" u="none" strike="noStrike">
                          <a:effectLst/>
                          <a:latin typeface="Lexend" pitchFamily="2" charset="0"/>
                        </a:rPr>
                      </a:br>
                      <a:r>
                        <a:rPr lang="en-US" sz="1100" u="none" strike="noStrike">
                          <a:effectLst/>
                          <a:latin typeface="Lexend" pitchFamily="2" charset="0"/>
                        </a:rPr>
                        <a:t>Focuses only on mirror-based target zones.</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Fire detection in irregular heritage buildings is limited by  </a:t>
                      </a:r>
                      <a:br>
                        <a:rPr lang="en-US" sz="1100" u="none" strike="noStrike">
                          <a:effectLst/>
                          <a:latin typeface="Lexend" pitchFamily="2" charset="0"/>
                        </a:rPr>
                      </a:br>
                      <a:r>
                        <a:rPr lang="en-US" sz="1100" u="none" strike="noStrike">
                          <a:effectLst/>
                          <a:latin typeface="Lexend" pitchFamily="2" charset="0"/>
                        </a:rPr>
                        <a:t>Narrow camera vision  </a:t>
                      </a:r>
                      <a:br>
                        <a:rPr lang="en-US" sz="1100" u="none" strike="noStrike">
                          <a:effectLst/>
                          <a:latin typeface="Lexend" pitchFamily="2" charset="0"/>
                        </a:rPr>
                      </a:br>
                      <a:r>
                        <a:rPr lang="en-US" sz="1100" u="none" strike="noStrike">
                          <a:effectLst/>
                          <a:latin typeface="Lexend" pitchFamily="2" charset="0"/>
                        </a:rPr>
                        <a:t>Structural damage caused by sensor installation  </a:t>
                      </a:r>
                      <a:br>
                        <a:rPr lang="en-US" sz="1100" u="none" strike="noStrike">
                          <a:effectLst/>
                          <a:latin typeface="Lexend" pitchFamily="2" charset="0"/>
                        </a:rPr>
                      </a:br>
                      <a:r>
                        <a:rPr lang="en-US" sz="1100" u="none" strike="noStrike">
                          <a:effectLst/>
                          <a:latin typeface="Lexend" pitchFamily="2" charset="0"/>
                        </a:rPr>
                        <a:t>Noise interference from non-interest areas</a:t>
                      </a:r>
                      <a:endParaRPr lang="en-US" sz="1100" b="0" i="0" u="none" strike="noStrike">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3508150450"/>
                  </a:ext>
                </a:extLst>
              </a:tr>
              <a:tr h="2029911">
                <a:tc>
                  <a:txBody>
                    <a:bodyPr/>
                    <a:lstStyle/>
                    <a:p>
                      <a:pPr algn="ctr" fontAlgn="ctr">
                        <a:buNone/>
                      </a:pPr>
                      <a:r>
                        <a:rPr lang="en-IN" sz="1100" u="none" strike="noStrike">
                          <a:effectLst/>
                          <a:latin typeface="Lexend" pitchFamily="2" charset="0"/>
                        </a:rPr>
                        <a:t>8</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Deep Learning-Based Rapid Fire Detection in Buildings Using Acoustic Wave Travel Time Information</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a:effectLst/>
                          <a:latin typeface="Lexend" pitchFamily="2" charset="0"/>
                        </a:rPr>
                        <a:t>Mengyao </a:t>
                      </a:r>
                      <a:r>
                        <a:rPr lang="en-IN" sz="1100" u="none" strike="noStrike" dirty="0" err="1">
                          <a:effectLst/>
                          <a:latin typeface="Lexend" pitchFamily="2" charset="0"/>
                        </a:rPr>
                        <a:t>Sun,Cewen</a:t>
                      </a:r>
                      <a:r>
                        <a:rPr lang="en-IN" sz="1100" u="none" strike="noStrike" dirty="0">
                          <a:effectLst/>
                          <a:latin typeface="Lexend" pitchFamily="2" charset="0"/>
                        </a:rPr>
                        <a:t> Liu.</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ResNet50: Clean AI model  </a:t>
                      </a:r>
                      <a:br>
                        <a:rPr lang="en-US" sz="1100" u="none" strike="noStrike">
                          <a:effectLst/>
                          <a:latin typeface="Lexend" pitchFamily="2" charset="0"/>
                        </a:rPr>
                      </a:br>
                      <a:r>
                        <a:rPr lang="en-US" sz="1100" u="none" strike="noStrike">
                          <a:effectLst/>
                          <a:latin typeface="Lexend" pitchFamily="2" charset="0"/>
                        </a:rPr>
                        <a:t>ResNet50 (Noise-trained): Trained with 5% noise</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ResNet50 is used for direct TOF to temperature mapping  </a:t>
                      </a:r>
                      <a:br>
                        <a:rPr lang="en-US" sz="1100" u="none" strike="noStrike">
                          <a:effectLst/>
                          <a:latin typeface="Lexend" pitchFamily="2" charset="0"/>
                        </a:rPr>
                      </a:br>
                      <a:r>
                        <a:rPr lang="en-US" sz="1100" u="none" strike="noStrike">
                          <a:effectLst/>
                          <a:latin typeface="Lexend" pitchFamily="2" charset="0"/>
                        </a:rPr>
                        <a:t>Prediction time: &lt;1 second (vs ~34.2 sec for traditional methods)  </a:t>
                      </a:r>
                      <a:br>
                        <a:rPr lang="en-US" sz="1100" u="none" strike="noStrike">
                          <a:effectLst/>
                          <a:latin typeface="Lexend" pitchFamily="2" charset="0"/>
                        </a:rPr>
                      </a:br>
                      <a:r>
                        <a:rPr lang="en-US" sz="1100" u="none" strike="noStrike">
                          <a:effectLst/>
                          <a:latin typeface="Lexend" pitchFamily="2" charset="0"/>
                        </a:rPr>
                        <a:t>No parameter tuning needed  </a:t>
                      </a:r>
                      <a:br>
                        <a:rPr lang="en-US" sz="1100" u="none" strike="noStrike">
                          <a:effectLst/>
                          <a:latin typeface="Lexend" pitchFamily="2" charset="0"/>
                        </a:rPr>
                      </a:br>
                      <a:r>
                        <a:rPr lang="en-US" sz="1100" u="none" strike="noStrike">
                          <a:effectLst/>
                          <a:latin typeface="Lexend" pitchFamily="2" charset="0"/>
                        </a:rPr>
                        <a:t>Noise-trained model is more robust  </a:t>
                      </a:r>
                      <a:br>
                        <a:rPr lang="en-US" sz="1100" u="none" strike="noStrike">
                          <a:effectLst/>
                          <a:latin typeface="Lexend" pitchFamily="2" charset="0"/>
                        </a:rPr>
                      </a:br>
                      <a:r>
                        <a:rPr lang="en-US" sz="1100" u="none" strike="noStrike">
                          <a:effectLst/>
                          <a:latin typeface="Lexend" pitchFamily="2" charset="0"/>
                        </a:rPr>
                        <a:t> </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dirty="0">
                          <a:effectLst/>
                          <a:latin typeface="Lexend" pitchFamily="2" charset="0"/>
                        </a:rPr>
                        <a:t>Only single fire source modeled, no multi-source detection  </a:t>
                      </a:r>
                      <a:br>
                        <a:rPr lang="en-US" sz="1100" u="none" strike="noStrike" dirty="0">
                          <a:effectLst/>
                          <a:latin typeface="Lexend" pitchFamily="2" charset="0"/>
                        </a:rPr>
                      </a:br>
                      <a:r>
                        <a:rPr lang="en-US" sz="1100" u="none" strike="noStrike" dirty="0">
                          <a:effectLst/>
                          <a:latin typeface="Lexend" pitchFamily="2" charset="0"/>
                        </a:rPr>
                        <a:t>Assumes empty room, no real-world obstructions like furniture  </a:t>
                      </a:r>
                      <a:br>
                        <a:rPr lang="en-US" sz="1100" u="none" strike="noStrike" dirty="0">
                          <a:effectLst/>
                          <a:latin typeface="Lexend" pitchFamily="2" charset="0"/>
                        </a:rPr>
                      </a:br>
                      <a:r>
                        <a:rPr lang="en-US" sz="1100" u="none" strike="noStrike" dirty="0">
                          <a:effectLst/>
                          <a:latin typeface="Lexend" pitchFamily="2" charset="0"/>
                        </a:rPr>
                        <a:t>2D environment only, not extended to 3D spaces  </a:t>
                      </a:r>
                      <a:endParaRPr lang="en-US" sz="1100" b="0" i="0" u="none" strike="noStrike" dirty="0">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4240271514"/>
                  </a:ext>
                </a:extLst>
              </a:tr>
            </a:tbl>
          </a:graphicData>
        </a:graphic>
      </p:graphicFrame>
      <p:sp>
        <p:nvSpPr>
          <p:cNvPr id="3" name="Date Placeholder 4">
            <a:extLst>
              <a:ext uri="{FF2B5EF4-FFF2-40B4-BE49-F238E27FC236}">
                <a16:creationId xmlns:a16="http://schemas.microsoft.com/office/drawing/2014/main" id="{0ECBC7C0-F3FC-3C61-0128-CFCAEE6CCB63}"/>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E5FB2CA4-8E40-A35D-8F6D-CE8F97692451}"/>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40332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6"/>
            <a:ext cx="10173182" cy="562154"/>
          </a:xfrm>
        </p:spPr>
        <p:txBody>
          <a:bodyPr>
            <a:normAutofit fontScale="90000"/>
          </a:bodyPr>
          <a:lstStyle/>
          <a:p>
            <a:pPr algn="ctr"/>
            <a:r>
              <a:rPr lang="en-US" b="1">
                <a:latin typeface="Lexend" pitchFamily="2"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Lexend" pitchFamily="2" charset="0"/>
              <a:cs typeface="Times New Roman" panose="02020603050405020304" pitchFamily="18" charset="0"/>
            </a:endParaRPr>
          </a:p>
          <a:p>
            <a:endParaRPr lang="en-US">
              <a:latin typeface="Lexend"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Lexend" pitchFamily="2" charset="0"/>
                <a:cs typeface="Times New Roman" panose="02020603050405020304" pitchFamily="18" charset="0"/>
              </a:rPr>
              <a:t>9</a:t>
            </a:fld>
            <a:endParaRPr lang="en-US">
              <a:latin typeface="Lexend" pitchFamily="2"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Lexend" pitchFamily="2"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192CF03D-3ED6-94E0-88C1-C009361D1469}"/>
              </a:ext>
            </a:extLst>
          </p:cNvPr>
          <p:cNvGraphicFramePr>
            <a:graphicFrameLocks noGrp="1"/>
          </p:cNvGraphicFramePr>
          <p:nvPr>
            <p:extLst>
              <p:ext uri="{D42A27DB-BD31-4B8C-83A1-F6EECF244321}">
                <p14:modId xmlns:p14="http://schemas.microsoft.com/office/powerpoint/2010/main" val="1486888581"/>
              </p:ext>
            </p:extLst>
          </p:nvPr>
        </p:nvGraphicFramePr>
        <p:xfrm>
          <a:off x="223520" y="954267"/>
          <a:ext cx="11775441" cy="5375096"/>
        </p:xfrm>
        <a:graphic>
          <a:graphicData uri="http://schemas.openxmlformats.org/drawingml/2006/table">
            <a:tbl>
              <a:tblPr>
                <a:tableStyleId>{5C22544A-7EE6-4342-B048-85BDC9FD1C3A}</a:tableStyleId>
              </a:tblPr>
              <a:tblGrid>
                <a:gridCol w="277207">
                  <a:extLst>
                    <a:ext uri="{9D8B030D-6E8A-4147-A177-3AD203B41FA5}">
                      <a16:colId xmlns:a16="http://schemas.microsoft.com/office/drawing/2014/main" val="3580494556"/>
                    </a:ext>
                  </a:extLst>
                </a:gridCol>
                <a:gridCol w="1184432">
                  <a:extLst>
                    <a:ext uri="{9D8B030D-6E8A-4147-A177-3AD203B41FA5}">
                      <a16:colId xmlns:a16="http://schemas.microsoft.com/office/drawing/2014/main" val="2603064855"/>
                    </a:ext>
                  </a:extLst>
                </a:gridCol>
                <a:gridCol w="1780849">
                  <a:extLst>
                    <a:ext uri="{9D8B030D-6E8A-4147-A177-3AD203B41FA5}">
                      <a16:colId xmlns:a16="http://schemas.microsoft.com/office/drawing/2014/main" val="652871511"/>
                    </a:ext>
                  </a:extLst>
                </a:gridCol>
                <a:gridCol w="1117231">
                  <a:extLst>
                    <a:ext uri="{9D8B030D-6E8A-4147-A177-3AD203B41FA5}">
                      <a16:colId xmlns:a16="http://schemas.microsoft.com/office/drawing/2014/main" val="1433803885"/>
                    </a:ext>
                  </a:extLst>
                </a:gridCol>
                <a:gridCol w="1980774">
                  <a:extLst>
                    <a:ext uri="{9D8B030D-6E8A-4147-A177-3AD203B41FA5}">
                      <a16:colId xmlns:a16="http://schemas.microsoft.com/office/drawing/2014/main" val="822713259"/>
                    </a:ext>
                  </a:extLst>
                </a:gridCol>
                <a:gridCol w="2931680">
                  <a:extLst>
                    <a:ext uri="{9D8B030D-6E8A-4147-A177-3AD203B41FA5}">
                      <a16:colId xmlns:a16="http://schemas.microsoft.com/office/drawing/2014/main" val="539332000"/>
                    </a:ext>
                  </a:extLst>
                </a:gridCol>
                <a:gridCol w="2503268">
                  <a:extLst>
                    <a:ext uri="{9D8B030D-6E8A-4147-A177-3AD203B41FA5}">
                      <a16:colId xmlns:a16="http://schemas.microsoft.com/office/drawing/2014/main" val="260206143"/>
                    </a:ext>
                  </a:extLst>
                </a:gridCol>
              </a:tblGrid>
              <a:tr h="601916">
                <a:tc>
                  <a:txBody>
                    <a:bodyPr/>
                    <a:lstStyle/>
                    <a:p>
                      <a:pPr algn="ctr" fontAlgn="ctr">
                        <a:buNone/>
                      </a:pPr>
                      <a:r>
                        <a:rPr lang="en-IN" sz="1100" u="none" strike="noStrike" dirty="0" err="1">
                          <a:effectLst/>
                          <a:latin typeface="Lexend" pitchFamily="2" charset="0"/>
                        </a:rPr>
                        <a:t>S.No</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Title</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Author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Journal Name &amp; Year</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Methodology Adapted</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a:effectLst/>
                          <a:latin typeface="Lexend" pitchFamily="2" charset="0"/>
                        </a:rPr>
                        <a:t>Key Findings</a:t>
                      </a:r>
                      <a:endParaRPr lang="en-IN" sz="1100" b="1" i="0" u="none" strike="noStrike">
                        <a:solidFill>
                          <a:srgbClr val="000000"/>
                        </a:solidFill>
                        <a:effectLst/>
                        <a:latin typeface="Lexend" pitchFamily="2" charset="0"/>
                      </a:endParaRPr>
                    </a:p>
                  </a:txBody>
                  <a:tcPr marL="4319" marR="4319" marT="4319" marB="0" anchor="ctr">
                    <a:solidFill>
                      <a:schemeClr val="accent1"/>
                    </a:solidFill>
                  </a:tcPr>
                </a:tc>
                <a:tc>
                  <a:txBody>
                    <a:bodyPr/>
                    <a:lstStyle/>
                    <a:p>
                      <a:pPr algn="ctr" fontAlgn="ctr">
                        <a:buNone/>
                      </a:pPr>
                      <a:r>
                        <a:rPr lang="en-IN" sz="1100" u="none" strike="noStrike" dirty="0">
                          <a:effectLst/>
                          <a:latin typeface="Lexend" pitchFamily="2" charset="0"/>
                        </a:rPr>
                        <a:t>Gaps</a:t>
                      </a:r>
                      <a:endParaRPr lang="en-IN" sz="1100" b="1" i="0" u="none" strike="noStrike" dirty="0">
                        <a:solidFill>
                          <a:srgbClr val="000000"/>
                        </a:solidFill>
                        <a:effectLst/>
                        <a:latin typeface="Lexend" pitchFamily="2" charset="0"/>
                      </a:endParaRPr>
                    </a:p>
                  </a:txBody>
                  <a:tcPr marL="4319" marR="4319" marT="4319" marB="0" anchor="ctr">
                    <a:solidFill>
                      <a:schemeClr val="accent1"/>
                    </a:solidFill>
                  </a:tcPr>
                </a:tc>
                <a:extLst>
                  <a:ext uri="{0D108BD9-81ED-4DB2-BD59-A6C34878D82A}">
                    <a16:rowId xmlns:a16="http://schemas.microsoft.com/office/drawing/2014/main" val="3839954346"/>
                  </a:ext>
                </a:extLst>
              </a:tr>
              <a:tr h="2386590">
                <a:tc>
                  <a:txBody>
                    <a:bodyPr/>
                    <a:lstStyle/>
                    <a:p>
                      <a:pPr algn="ctr" fontAlgn="ctr">
                        <a:buNone/>
                      </a:pPr>
                      <a:r>
                        <a:rPr lang="en-IN" sz="1100" u="none" strike="noStrike">
                          <a:effectLst/>
                          <a:latin typeface="Lexend" pitchFamily="2" charset="0"/>
                        </a:rPr>
                        <a:t>9</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YOLO-DKM: A Flame and Spark Detection Algorithm Based on Deep Learning</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err="1">
                          <a:effectLst/>
                          <a:latin typeface="Lexend" pitchFamily="2" charset="0"/>
                        </a:rPr>
                        <a:t>Linpo</a:t>
                      </a:r>
                      <a:r>
                        <a:rPr lang="en-IN" sz="1100" u="none" strike="noStrike" dirty="0">
                          <a:effectLst/>
                          <a:latin typeface="Lexend" pitchFamily="2" charset="0"/>
                        </a:rPr>
                        <a:t> </a:t>
                      </a:r>
                      <a:r>
                        <a:rPr lang="en-IN" sz="1100" u="none" strike="noStrike" dirty="0" err="1">
                          <a:effectLst/>
                          <a:latin typeface="Lexend" pitchFamily="2" charset="0"/>
                        </a:rPr>
                        <a:t>Shang,Xufei</a:t>
                      </a:r>
                      <a:r>
                        <a:rPr lang="en-IN" sz="1100" u="none" strike="noStrike" dirty="0">
                          <a:effectLst/>
                          <a:latin typeface="Lexend" pitchFamily="2" charset="0"/>
                        </a:rPr>
                        <a:t> </a:t>
                      </a:r>
                      <a:r>
                        <a:rPr lang="en-IN" sz="1100" u="none" strike="noStrike" dirty="0" err="1">
                          <a:effectLst/>
                          <a:latin typeface="Lexend" pitchFamily="2" charset="0"/>
                        </a:rPr>
                        <a:t>Hu,Zijian</a:t>
                      </a:r>
                      <a:r>
                        <a:rPr lang="en-IN" sz="1100" u="none" strike="noStrike" dirty="0">
                          <a:effectLst/>
                          <a:latin typeface="Lexend" pitchFamily="2" charset="0"/>
                        </a:rPr>
                        <a:t> </a:t>
                      </a:r>
                      <a:r>
                        <a:rPr lang="en-IN" sz="1100" u="none" strike="noStrike" dirty="0" err="1">
                          <a:effectLst/>
                          <a:latin typeface="Lexend" pitchFamily="2" charset="0"/>
                        </a:rPr>
                        <a:t>Huang,Qiang</a:t>
                      </a:r>
                      <a:r>
                        <a:rPr lang="en-IN" sz="1100" u="none" strike="noStrike" dirty="0">
                          <a:effectLst/>
                          <a:latin typeface="Lexend" pitchFamily="2" charset="0"/>
                        </a:rPr>
                        <a:t> Zhang.</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2025</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YOLOv5s  </a:t>
                      </a:r>
                      <a:br>
                        <a:rPr lang="en-IN" sz="1100" u="none" strike="noStrike">
                          <a:effectLst/>
                          <a:latin typeface="Lexend" pitchFamily="2" charset="0"/>
                        </a:rPr>
                      </a:br>
                      <a:r>
                        <a:rPr lang="en-IN" sz="1100" u="none" strike="noStrike">
                          <a:effectLst/>
                          <a:latin typeface="Lexend" pitchFamily="2" charset="0"/>
                        </a:rPr>
                        <a:t>YOLOv5m  </a:t>
                      </a:r>
                      <a:br>
                        <a:rPr lang="en-IN" sz="1100" u="none" strike="noStrike">
                          <a:effectLst/>
                          <a:latin typeface="Lexend" pitchFamily="2" charset="0"/>
                        </a:rPr>
                      </a:br>
                      <a:r>
                        <a:rPr lang="en-IN" sz="1100" u="none" strike="noStrike">
                          <a:effectLst/>
                          <a:latin typeface="Lexend" pitchFamily="2" charset="0"/>
                        </a:rPr>
                        <a:t>YOLOv5l  </a:t>
                      </a:r>
                      <a:br>
                        <a:rPr lang="en-IN" sz="1100" u="none" strike="noStrike">
                          <a:effectLst/>
                          <a:latin typeface="Lexend" pitchFamily="2" charset="0"/>
                        </a:rPr>
                      </a:br>
                      <a:r>
                        <a:rPr lang="en-IN" sz="1100" u="none" strike="noStrike">
                          <a:effectLst/>
                          <a:latin typeface="Lexend" pitchFamily="2" charset="0"/>
                        </a:rPr>
                        <a:t>YOLOv5x  </a:t>
                      </a:r>
                      <a:br>
                        <a:rPr lang="en-IN" sz="1100" u="none" strike="noStrike">
                          <a:effectLst/>
                          <a:latin typeface="Lexend" pitchFamily="2" charset="0"/>
                        </a:rPr>
                      </a:br>
                      <a:r>
                        <a:rPr lang="en-IN" sz="1100" u="none" strike="noStrike">
                          <a:effectLst/>
                          <a:latin typeface="Lexend" pitchFamily="2" charset="0"/>
                        </a:rPr>
                        <a:t>YOLO-DKM</a:t>
                      </a:r>
                      <a:endParaRPr lang="en-IN"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YOLO-DKM improves detection with:  </a:t>
                      </a:r>
                      <a:br>
                        <a:rPr lang="en-US" sz="1100" u="none" strike="noStrike">
                          <a:effectLst/>
                          <a:latin typeface="Lexend" pitchFamily="2" charset="0"/>
                        </a:rPr>
                      </a:br>
                      <a:r>
                        <a:rPr lang="en-US" sz="1100" u="none" strike="noStrike">
                          <a:effectLst/>
                          <a:latin typeface="Lexend" pitchFamily="2" charset="0"/>
                        </a:rPr>
                        <a:t>Enhanced feature fusion (FPN + PAN + C3_DCM)  </a:t>
                      </a:r>
                      <a:br>
                        <a:rPr lang="en-US" sz="1100" u="none" strike="noStrike">
                          <a:effectLst/>
                          <a:latin typeface="Lexend" pitchFamily="2" charset="0"/>
                        </a:rPr>
                      </a:br>
                      <a:r>
                        <a:rPr lang="en-US" sz="1100" u="none" strike="noStrike">
                          <a:effectLst/>
                          <a:latin typeface="Lexend" pitchFamily="2" charset="0"/>
                        </a:rPr>
                        <a:t>Better backbone and head for small targets  </a:t>
                      </a:r>
                      <a:br>
                        <a:rPr lang="en-US" sz="1100" u="none" strike="noStrike">
                          <a:effectLst/>
                          <a:latin typeface="Lexend" pitchFamily="2" charset="0"/>
                        </a:rPr>
                      </a:br>
                      <a:r>
                        <a:rPr lang="en-US" sz="1100" u="none" strike="noStrike">
                          <a:effectLst/>
                          <a:latin typeface="Lexend" pitchFamily="2" charset="0"/>
                        </a:rPr>
                        <a:t>Higher precision, recall, and mAP than YOLOv5 variants </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Dataset has limited diversity (only flame and spark)  </a:t>
                      </a:r>
                      <a:br>
                        <a:rPr lang="en-US" sz="1100" u="none" strike="noStrike">
                          <a:effectLst/>
                          <a:latin typeface="Lexend" pitchFamily="2" charset="0"/>
                        </a:rPr>
                      </a:br>
                      <a:r>
                        <a:rPr lang="en-US" sz="1100" u="none" strike="noStrike">
                          <a:effectLst/>
                          <a:latin typeface="Lexend" pitchFamily="2" charset="0"/>
                        </a:rPr>
                        <a:t>Model not tested in real-time industrial settings  </a:t>
                      </a:r>
                      <a:br>
                        <a:rPr lang="en-US" sz="1100" u="none" strike="noStrike">
                          <a:effectLst/>
                          <a:latin typeface="Lexend" pitchFamily="2" charset="0"/>
                        </a:rPr>
                      </a:br>
                      <a:r>
                        <a:rPr lang="en-US" sz="1100" u="none" strike="noStrike">
                          <a:effectLst/>
                          <a:latin typeface="Lexend" pitchFamily="2" charset="0"/>
                        </a:rPr>
                        <a:t>No public dataset, so results aren't easily reproducible  </a:t>
                      </a:r>
                      <a:br>
                        <a:rPr lang="en-US" sz="1100" u="none" strike="noStrike">
                          <a:effectLst/>
                          <a:latin typeface="Lexend" pitchFamily="2" charset="0"/>
                        </a:rPr>
                      </a:br>
                      <a:r>
                        <a:rPr lang="en-US" sz="1100" u="none" strike="noStrike">
                          <a:effectLst/>
                          <a:latin typeface="Lexend" pitchFamily="2" charset="0"/>
                        </a:rPr>
                        <a:t>Risk of overfitting on self-curated data</a:t>
                      </a:r>
                      <a:endParaRPr lang="en-US" sz="1100" b="0" i="0" u="none" strike="noStrike">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3875586470"/>
                  </a:ext>
                </a:extLst>
              </a:tr>
              <a:tr h="2386590">
                <a:tc>
                  <a:txBody>
                    <a:bodyPr/>
                    <a:lstStyle/>
                    <a:p>
                      <a:pPr algn="ctr" fontAlgn="ctr">
                        <a:buNone/>
                      </a:pPr>
                      <a:r>
                        <a:rPr lang="en-IN" sz="1100" u="none" strike="noStrike">
                          <a:effectLst/>
                          <a:latin typeface="Lexend" pitchFamily="2" charset="0"/>
                        </a:rPr>
                        <a:t>10</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Image-Based Outlet Fire Causing Classification</a:t>
                      </a:r>
                      <a:br>
                        <a:rPr lang="en-US" sz="1100" u="none" strike="noStrike">
                          <a:effectLst/>
                          <a:latin typeface="Lexend" pitchFamily="2" charset="0"/>
                        </a:rPr>
                      </a:br>
                      <a:r>
                        <a:rPr lang="en-US" sz="1100" u="none" strike="noStrike">
                          <a:effectLst/>
                          <a:latin typeface="Lexend" pitchFamily="2" charset="0"/>
                        </a:rPr>
                        <a:t>Using CNN-Based Deep Learning Models</a:t>
                      </a:r>
                      <a:endParaRPr lang="en-US"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dirty="0" err="1">
                          <a:effectLst/>
                          <a:latin typeface="Lexend" pitchFamily="2" charset="0"/>
                        </a:rPr>
                        <a:t>Thi-Ngot</a:t>
                      </a:r>
                      <a:r>
                        <a:rPr lang="en-IN" sz="1100" u="none" strike="noStrike" dirty="0">
                          <a:effectLst/>
                          <a:latin typeface="Lexend" pitchFamily="2" charset="0"/>
                        </a:rPr>
                        <a:t> </a:t>
                      </a:r>
                      <a:r>
                        <a:rPr lang="en-IN" sz="1100" u="none" strike="noStrike" dirty="0" err="1">
                          <a:effectLst/>
                          <a:latin typeface="Lexend" pitchFamily="2" charset="0"/>
                        </a:rPr>
                        <a:t>Pham,Viet</a:t>
                      </a:r>
                      <a:r>
                        <a:rPr lang="en-IN" sz="1100" u="none" strike="noStrike" dirty="0">
                          <a:effectLst/>
                          <a:latin typeface="Lexend" pitchFamily="2" charset="0"/>
                        </a:rPr>
                        <a:t>-Hoan Nguyen.</a:t>
                      </a:r>
                      <a:endParaRPr lang="en-IN" sz="1100" b="0" i="0" u="none" strike="noStrike" dirty="0">
                        <a:solidFill>
                          <a:srgbClr val="000000"/>
                        </a:solidFill>
                        <a:effectLst/>
                        <a:latin typeface="Lexend" pitchFamily="2" charset="0"/>
                      </a:endParaRPr>
                    </a:p>
                  </a:txBody>
                  <a:tcPr marL="4319" marR="4319" marT="4319" marB="0" anchor="ctr"/>
                </a:tc>
                <a:tc>
                  <a:txBody>
                    <a:bodyPr/>
                    <a:lstStyle/>
                    <a:p>
                      <a:pPr algn="ctr" fontAlgn="ctr">
                        <a:buNone/>
                      </a:pPr>
                      <a:r>
                        <a:rPr lang="en-IN" sz="1100" u="none" strike="noStrike">
                          <a:effectLst/>
                          <a:latin typeface="Lexend" pitchFamily="2" charset="0"/>
                        </a:rPr>
                        <a:t>IEEE</a:t>
                      </a:r>
                      <a:br>
                        <a:rPr lang="en-IN" sz="1100" u="none" strike="noStrike">
                          <a:effectLst/>
                          <a:latin typeface="Lexend" pitchFamily="2" charset="0"/>
                        </a:rPr>
                      </a:br>
                      <a:r>
                        <a:rPr lang="en-IN" sz="1100" u="none" strike="noStrike">
                          <a:effectLst/>
                          <a:latin typeface="Lexend" pitchFamily="2" charset="0"/>
                        </a:rPr>
                        <a:t>&amp;</a:t>
                      </a:r>
                      <a:br>
                        <a:rPr lang="en-IN" sz="1100" u="none" strike="noStrike">
                          <a:effectLst/>
                          <a:latin typeface="Lexend" pitchFamily="2" charset="0"/>
                        </a:rPr>
                      </a:br>
                      <a:r>
                        <a:rPr lang="en-IN" sz="1100" u="none" strike="noStrike">
                          <a:effectLst/>
                          <a:latin typeface="Lexend" pitchFamily="2" charset="0"/>
                        </a:rPr>
                        <a:t>2024</a:t>
                      </a:r>
                      <a:endParaRPr lang="en-IN" sz="1100" b="0" i="0" u="none" strike="noStrike">
                        <a:solidFill>
                          <a:srgbClr val="000000"/>
                        </a:solidFill>
                        <a:effectLst/>
                        <a:latin typeface="Lexend" pitchFamily="2" charset="0"/>
                      </a:endParaRPr>
                    </a:p>
                  </a:txBody>
                  <a:tcPr marL="4319" marR="4319" marT="4319" marB="0" anchor="ctr"/>
                </a:tc>
                <a:tc>
                  <a:txBody>
                    <a:bodyPr/>
                    <a:lstStyle/>
                    <a:p>
                      <a:pPr algn="ctr" fontAlgn="ctr">
                        <a:buNone/>
                      </a:pPr>
                      <a:r>
                        <a:rPr lang="en-US" sz="1100" u="none" strike="noStrike">
                          <a:effectLst/>
                          <a:latin typeface="Lexend" pitchFamily="2" charset="0"/>
                        </a:rPr>
                        <a:t>YOLOv5s</a:t>
                      </a:r>
                      <a:br>
                        <a:rPr lang="en-US" sz="1100" u="none" strike="noStrike">
                          <a:effectLst/>
                          <a:latin typeface="Lexend" pitchFamily="2" charset="0"/>
                        </a:rPr>
                      </a:br>
                      <a:r>
                        <a:rPr lang="en-US" sz="1100" u="none" strike="noStrike">
                          <a:effectLst/>
                          <a:latin typeface="Lexend" pitchFamily="2" charset="0"/>
                        </a:rPr>
                        <a:t>YOLOv6s</a:t>
                      </a:r>
                      <a:br>
                        <a:rPr lang="en-US" sz="1100" u="none" strike="noStrike">
                          <a:effectLst/>
                          <a:latin typeface="Lexend" pitchFamily="2" charset="0"/>
                        </a:rPr>
                      </a:br>
                      <a:r>
                        <a:rPr lang="en-US" sz="1100" u="none" strike="noStrike">
                          <a:effectLst/>
                          <a:latin typeface="Lexend" pitchFamily="2" charset="0"/>
                        </a:rPr>
                        <a:t>YOLOv8s</a:t>
                      </a:r>
                      <a:br>
                        <a:rPr lang="en-US" sz="1100" u="none" strike="noStrike">
                          <a:effectLst/>
                          <a:latin typeface="Lexend" pitchFamily="2" charset="0"/>
                        </a:rPr>
                      </a:br>
                      <a:r>
                        <a:rPr lang="en-US" sz="1100" u="none" strike="noStrike">
                          <a:effectLst/>
                          <a:latin typeface="Lexend" pitchFamily="2" charset="0"/>
                        </a:rPr>
                        <a:t>SSD300</a:t>
                      </a:r>
                      <a:br>
                        <a:rPr lang="en-US" sz="1100" u="none" strike="noStrike">
                          <a:effectLst/>
                          <a:latin typeface="Lexend" pitchFamily="2" charset="0"/>
                        </a:rPr>
                      </a:br>
                      <a:r>
                        <a:rPr lang="en-US" sz="1100" u="none" strike="noStrike">
                          <a:effectLst/>
                          <a:latin typeface="Lexend" pitchFamily="2" charset="0"/>
                        </a:rPr>
                        <a:t>RetinaNeT</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US" sz="1100" u="none" strike="noStrike">
                          <a:effectLst/>
                          <a:latin typeface="Lexend" pitchFamily="2" charset="0"/>
                        </a:rPr>
                        <a:t>Created PMOID dataset of 6009 post-fire socket images with labels: burnt-in vs. burnt-out.</a:t>
                      </a:r>
                      <a:br>
                        <a:rPr lang="en-US" sz="1100" u="none" strike="noStrike">
                          <a:effectLst/>
                          <a:latin typeface="Lexend" pitchFamily="2" charset="0"/>
                        </a:rPr>
                      </a:br>
                      <a:r>
                        <a:rPr lang="en-US" sz="1100" u="none" strike="noStrike">
                          <a:effectLst/>
                          <a:latin typeface="Lexend" pitchFamily="2" charset="0"/>
                        </a:rPr>
                        <a:t>Evaluated six CNN-based object detectors for fire origin classification.</a:t>
                      </a:r>
                      <a:br>
                        <a:rPr lang="en-US" sz="1100" u="none" strike="noStrike">
                          <a:effectLst/>
                          <a:latin typeface="Lexend" pitchFamily="2" charset="0"/>
                        </a:rPr>
                      </a:br>
                      <a:r>
                        <a:rPr lang="en-US" sz="1100" u="none" strike="noStrike">
                          <a:effectLst/>
                          <a:latin typeface="Lexend" pitchFamily="2" charset="0"/>
                        </a:rPr>
                        <a:t>YOLOv5s achieved best results:</a:t>
                      </a:r>
                      <a:br>
                        <a:rPr lang="en-US" sz="1100" u="none" strike="noStrike">
                          <a:effectLst/>
                          <a:latin typeface="Lexend" pitchFamily="2" charset="0"/>
                        </a:rPr>
                      </a:br>
                      <a:r>
                        <a:rPr lang="en-US" sz="1100" u="none" strike="noStrike">
                          <a:effectLst/>
                          <a:latin typeface="Lexend" pitchFamily="2" charset="0"/>
                        </a:rPr>
                        <a:t>Accuracy (mAP@0.5): 89.1</a:t>
                      </a:r>
                      <a:br>
                        <a:rPr lang="en-US" sz="1100" u="none" strike="noStrike">
                          <a:effectLst/>
                          <a:latin typeface="Lexend" pitchFamily="2" charset="0"/>
                        </a:rPr>
                      </a:br>
                      <a:r>
                        <a:rPr lang="en-US" sz="1100" u="none" strike="noStrike">
                          <a:effectLst/>
                          <a:latin typeface="Lexend" pitchFamily="2" charset="0"/>
                        </a:rPr>
                        <a:t>Inference Speed: 44.5 ms (22.5 fps)</a:t>
                      </a:r>
                      <a:endParaRPr lang="en-US" sz="1100" b="0" i="0" u="none" strike="noStrike">
                        <a:solidFill>
                          <a:srgbClr val="000000"/>
                        </a:solidFill>
                        <a:effectLst/>
                        <a:latin typeface="Lexend" pitchFamily="2" charset="0"/>
                      </a:endParaRPr>
                    </a:p>
                  </a:txBody>
                  <a:tcPr marL="4319" marR="4319" marT="4319" marB="0" anchor="ctr"/>
                </a:tc>
                <a:tc>
                  <a:txBody>
                    <a:bodyPr/>
                    <a:lstStyle/>
                    <a:p>
                      <a:pPr algn="l" fontAlgn="ctr">
                        <a:buNone/>
                      </a:pPr>
                      <a:r>
                        <a:rPr lang="en-IN" sz="1100" u="none" strike="noStrike" dirty="0">
                          <a:effectLst/>
                          <a:latin typeface="Lexend" pitchFamily="2" charset="0"/>
                        </a:rPr>
                        <a:t>Lack of datasets and systems for </a:t>
                      </a:r>
                      <a:r>
                        <a:rPr lang="en-IN" sz="1100" u="none" strike="noStrike" dirty="0" err="1">
                          <a:effectLst/>
                          <a:latin typeface="Lexend" pitchFamily="2" charset="0"/>
                        </a:rPr>
                        <a:t>analyzing</a:t>
                      </a:r>
                      <a:r>
                        <a:rPr lang="en-IN" sz="1100" u="none" strike="noStrike" dirty="0">
                          <a:effectLst/>
                          <a:latin typeface="Lexend" pitchFamily="2" charset="0"/>
                        </a:rPr>
                        <a:t> multi-socket outlet fire causes.</a:t>
                      </a:r>
                      <a:br>
                        <a:rPr lang="en-IN" sz="1100" u="none" strike="noStrike" dirty="0">
                          <a:effectLst/>
                          <a:latin typeface="Lexend" pitchFamily="2" charset="0"/>
                        </a:rPr>
                      </a:br>
                      <a:r>
                        <a:rPr lang="en-IN" sz="1100" u="none" strike="noStrike" dirty="0">
                          <a:effectLst/>
                          <a:latin typeface="Lexend" pitchFamily="2" charset="0"/>
                        </a:rPr>
                        <a:t>Prior studies focused on electric wires, not socket outlets.</a:t>
                      </a:r>
                      <a:br>
                        <a:rPr lang="en-IN" sz="1100" u="none" strike="noStrike" dirty="0">
                          <a:effectLst/>
                          <a:latin typeface="Lexend" pitchFamily="2" charset="0"/>
                        </a:rPr>
                      </a:br>
                      <a:r>
                        <a:rPr lang="en-IN" sz="1100" u="none" strike="noStrike" dirty="0">
                          <a:effectLst/>
                          <a:latin typeface="Lexend" pitchFamily="2" charset="0"/>
                        </a:rPr>
                        <a:t>Existing models used outdated CNNs (e.g., VGG, </a:t>
                      </a:r>
                      <a:r>
                        <a:rPr lang="en-IN" sz="1100" u="none" strike="noStrike" dirty="0" err="1">
                          <a:effectLst/>
                          <a:latin typeface="Lexend" pitchFamily="2" charset="0"/>
                        </a:rPr>
                        <a:t>GoogleNet</a:t>
                      </a:r>
                      <a:r>
                        <a:rPr lang="en-IN" sz="1100" u="none" strike="noStrike" dirty="0">
                          <a:effectLst/>
                          <a:latin typeface="Lexend" pitchFamily="2" charset="0"/>
                        </a:rPr>
                        <a:t>)</a:t>
                      </a:r>
                      <a:endParaRPr lang="en-IN" sz="1100" b="0" i="0" u="none" strike="noStrike" dirty="0">
                        <a:solidFill>
                          <a:srgbClr val="000000"/>
                        </a:solidFill>
                        <a:effectLst/>
                        <a:latin typeface="Lexend" pitchFamily="2" charset="0"/>
                      </a:endParaRPr>
                    </a:p>
                  </a:txBody>
                  <a:tcPr marL="4319" marR="4319" marT="4319" marB="0" anchor="ctr"/>
                </a:tc>
                <a:extLst>
                  <a:ext uri="{0D108BD9-81ED-4DB2-BD59-A6C34878D82A}">
                    <a16:rowId xmlns:a16="http://schemas.microsoft.com/office/drawing/2014/main" val="4263094544"/>
                  </a:ext>
                </a:extLst>
              </a:tr>
            </a:tbl>
          </a:graphicData>
        </a:graphic>
      </p:graphicFrame>
      <p:sp>
        <p:nvSpPr>
          <p:cNvPr id="3" name="Date Placeholder 4">
            <a:extLst>
              <a:ext uri="{FF2B5EF4-FFF2-40B4-BE49-F238E27FC236}">
                <a16:creationId xmlns:a16="http://schemas.microsoft.com/office/drawing/2014/main" id="{F45C5F28-3DB0-4471-3804-8F17FA74BDBE}"/>
              </a:ext>
            </a:extLst>
          </p:cNvPr>
          <p:cNvSpPr>
            <a:spLocks noGrp="1"/>
          </p:cNvSpPr>
          <p:nvPr>
            <p:ph type="dt" sz="half" idx="10"/>
          </p:nvPr>
        </p:nvSpPr>
        <p:spPr>
          <a:xfrm>
            <a:off x="838200" y="6356350"/>
            <a:ext cx="2743200" cy="365125"/>
          </a:xfrm>
        </p:spPr>
        <p:txBody>
          <a:bodyPr/>
          <a:lstStyle/>
          <a:p>
            <a:r>
              <a:rPr lang="en-US" dirty="0">
                <a:latin typeface="Lexend" pitchFamily="2" charset="0"/>
                <a:cs typeface="Times New Roman" panose="02020603050405020304" pitchFamily="18" charset="0"/>
              </a:rPr>
              <a:t>11-11-2025</a:t>
            </a:r>
          </a:p>
        </p:txBody>
      </p:sp>
      <p:sp>
        <p:nvSpPr>
          <p:cNvPr id="5" name="Footer Placeholder 5">
            <a:extLst>
              <a:ext uri="{FF2B5EF4-FFF2-40B4-BE49-F238E27FC236}">
                <a16:creationId xmlns:a16="http://schemas.microsoft.com/office/drawing/2014/main" id="{9DE1C52D-F1D4-2130-3060-D68B7251BFE8}"/>
              </a:ext>
            </a:extLst>
          </p:cNvPr>
          <p:cNvSpPr>
            <a:spLocks noGrp="1"/>
          </p:cNvSpPr>
          <p:nvPr>
            <p:ph type="ftr" sz="quarter" idx="11"/>
          </p:nvPr>
        </p:nvSpPr>
        <p:spPr>
          <a:xfrm>
            <a:off x="4038599" y="6356350"/>
            <a:ext cx="4653987" cy="365125"/>
          </a:xfrm>
        </p:spPr>
        <p:txBody>
          <a:bodyPr/>
          <a:lstStyle/>
          <a:p>
            <a:r>
              <a:rPr lang="en-US" dirty="0">
                <a:latin typeface="Lexend" pitchFamily="2" charset="0"/>
                <a:cs typeface="Times New Roman" panose="02020603050405020304" pitchFamily="18" charset="0"/>
              </a:rPr>
              <a:t>Review No.01         Batch No. BB2          Department of CSE</a:t>
            </a:r>
          </a:p>
        </p:txBody>
      </p:sp>
    </p:spTree>
    <p:extLst>
      <p:ext uri="{BB962C8B-B14F-4D97-AF65-F5344CB8AC3E}">
        <p14:creationId xmlns:p14="http://schemas.microsoft.com/office/powerpoint/2010/main" val="2242989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2938</TotalTime>
  <Words>3730</Words>
  <Application>Microsoft Office PowerPoint</Application>
  <PresentationFormat>Widescreen</PresentationFormat>
  <Paragraphs>381</Paragraphs>
  <Slides>30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Azonix</vt:lpstr>
      <vt:lpstr>Calibri</vt:lpstr>
      <vt:lpstr>Calibri Light</vt:lpstr>
      <vt:lpstr>Cambria Math</vt:lpstr>
      <vt:lpstr>Lexend</vt:lpstr>
      <vt:lpstr>Lexend SemiBold</vt:lpstr>
      <vt:lpstr>Times New Roman</vt:lpstr>
      <vt:lpstr>Viner Hand ITC</vt:lpstr>
      <vt:lpstr>Wingdings</vt:lpstr>
      <vt:lpstr>Office Theme</vt:lpstr>
      <vt:lpstr>PowerPoint Presentation</vt:lpstr>
      <vt:lpstr>PowerPoint Presentation</vt:lpstr>
      <vt:lpstr>OUTLINE</vt:lpstr>
      <vt:lpstr>ABSTRACT</vt:lpstr>
      <vt:lpstr>INTRODUCTION</vt:lpstr>
      <vt:lpstr>LITERATURE SURVEY</vt:lpstr>
      <vt:lpstr>LITERATURE SURVEY</vt:lpstr>
      <vt:lpstr>LITERATURE SURVEY</vt:lpstr>
      <vt:lpstr>LITERATURE SURVEY</vt:lpstr>
      <vt:lpstr>RESEARCH GAPS</vt:lpstr>
      <vt:lpstr>PROBLEM STATEMENT</vt:lpstr>
      <vt:lpstr>OBJECTIVES</vt:lpstr>
      <vt:lpstr>BLOCK DIAGRAM OR FLOW DIAGRAM</vt:lpstr>
      <vt:lpstr>METHODOLOGY</vt:lpstr>
      <vt:lpstr>METHODOLOGY</vt:lpstr>
      <vt:lpstr>METHODOLOGY</vt:lpstr>
      <vt:lpstr>PowerPoint Presentation</vt:lpstr>
      <vt:lpstr>Implementation</vt:lpstr>
      <vt:lpstr>System Requirements</vt:lpstr>
      <vt:lpstr>Challenges  Vs Overcomes</vt:lpstr>
      <vt:lpstr>Implementation of Frontend</vt:lpstr>
      <vt:lpstr>              RESULTS &amp; ANALYSIS</vt:lpstr>
      <vt:lpstr>RESULTS &amp; ANALYSIS</vt:lpstr>
      <vt:lpstr>RESULTS &amp; ANALYSIS</vt:lpstr>
      <vt:lpstr>RESULTS &amp; ANALYSIS</vt:lpstr>
      <vt:lpstr>CONCLUSION &amp; FUTURE SCOPE</vt:lpstr>
      <vt:lpstr>REFERENCES</vt:lpstr>
      <vt:lpstr>            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Yaswanth Gunda</cp:lastModifiedBy>
  <cp:revision>120</cp:revision>
  <dcterms:created xsi:type="dcterms:W3CDTF">2023-12-22T11:34:02Z</dcterms:created>
  <dcterms:modified xsi:type="dcterms:W3CDTF">2025-11-10T21:16:31Z</dcterms:modified>
</cp:coreProperties>
</file>